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7"/>
  </p:notesMasterIdLst>
  <p:sldIdLst>
    <p:sldId id="256" r:id="rId2"/>
    <p:sldId id="257" r:id="rId3"/>
    <p:sldId id="258" r:id="rId4"/>
    <p:sldId id="259" r:id="rId5"/>
    <p:sldId id="264" r:id="rId6"/>
    <p:sldId id="268" r:id="rId7"/>
    <p:sldId id="266" r:id="rId8"/>
    <p:sldId id="267" r:id="rId9"/>
    <p:sldId id="270" r:id="rId10"/>
    <p:sldId id="269" r:id="rId11"/>
    <p:sldId id="271" r:id="rId12"/>
    <p:sldId id="274" r:id="rId13"/>
    <p:sldId id="275" r:id="rId14"/>
    <p:sldId id="364" r:id="rId15"/>
    <p:sldId id="276" r:id="rId16"/>
    <p:sldId id="277" r:id="rId17"/>
    <p:sldId id="278" r:id="rId18"/>
    <p:sldId id="279" r:id="rId19"/>
    <p:sldId id="280" r:id="rId20"/>
    <p:sldId id="281" r:id="rId21"/>
    <p:sldId id="282" r:id="rId22"/>
    <p:sldId id="363" r:id="rId23"/>
    <p:sldId id="287" r:id="rId24"/>
    <p:sldId id="285" r:id="rId25"/>
    <p:sldId id="286" r:id="rId26"/>
    <p:sldId id="315" r:id="rId27"/>
    <p:sldId id="289" r:id="rId28"/>
    <p:sldId id="365" r:id="rId29"/>
    <p:sldId id="366" r:id="rId30"/>
    <p:sldId id="290" r:id="rId31"/>
    <p:sldId id="292" r:id="rId32"/>
    <p:sldId id="293" r:id="rId33"/>
    <p:sldId id="294" r:id="rId34"/>
    <p:sldId id="263" r:id="rId35"/>
    <p:sldId id="296" r:id="rId36"/>
    <p:sldId id="313" r:id="rId37"/>
    <p:sldId id="300" r:id="rId38"/>
    <p:sldId id="367" r:id="rId39"/>
    <p:sldId id="368" r:id="rId40"/>
    <p:sldId id="369" r:id="rId41"/>
    <p:sldId id="372" r:id="rId42"/>
    <p:sldId id="284" r:id="rId43"/>
    <p:sldId id="370" r:id="rId44"/>
    <p:sldId id="371" r:id="rId45"/>
    <p:sldId id="288"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78027"/>
  </p:normalViewPr>
  <p:slideViewPr>
    <p:cSldViewPr snapToGrid="0">
      <p:cViewPr varScale="1">
        <p:scale>
          <a:sx n="74" d="100"/>
          <a:sy n="74" d="100"/>
        </p:scale>
        <p:origin x="146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07B1C5-65DF-1044-BCAD-C9811A4447E0}" type="datetimeFigureOut">
              <a:rPr lang="en-US" smtClean="0"/>
              <a:t>10/30/2023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F0667C-1280-1E4A-8B83-E82C90A2D447}" type="slidenum">
              <a:rPr lang="en-US" smtClean="0"/>
              <a:t>‹#›</a:t>
            </a:fld>
            <a:endParaRPr lang="en-US"/>
          </a:p>
        </p:txBody>
      </p:sp>
    </p:spTree>
    <p:extLst>
      <p:ext uri="{BB962C8B-B14F-4D97-AF65-F5344CB8AC3E}">
        <p14:creationId xmlns:p14="http://schemas.microsoft.com/office/powerpoint/2010/main" val="711208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en.wikipedia.org/wiki/Multidimensional_scaling"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Bluetooth network is formed by drawing dyadic links between all nodes (</a:t>
            </a:r>
            <a:r>
              <a:rPr lang="en-US" dirty="0" err="1"/>
              <a:t>NetSense</a:t>
            </a:r>
            <a:r>
              <a:rPr lang="en-US" dirty="0"/>
              <a:t> participants and non-participants that were </a:t>
            </a:r>
            <a:r>
              <a:rPr lang="en-US"/>
              <a:t>successfully detected) </a:t>
            </a:r>
            <a:r>
              <a:rPr lang="en-US" dirty="0"/>
              <a:t>that are within close enough proximity as determined by </a:t>
            </a:r>
            <a:r>
              <a:rPr lang="en-US"/>
              <a:t>the Bluetooth data.</a:t>
            </a:r>
            <a:endParaRPr lang="en-US" dirty="0"/>
          </a:p>
        </p:txBody>
      </p:sp>
      <p:sp>
        <p:nvSpPr>
          <p:cNvPr id="4" name="Slide Number Placeholder 3"/>
          <p:cNvSpPr>
            <a:spLocks noGrp="1"/>
          </p:cNvSpPr>
          <p:nvPr>
            <p:ph type="sldNum" sz="quarter" idx="5"/>
          </p:nvPr>
        </p:nvSpPr>
        <p:spPr/>
        <p:txBody>
          <a:bodyPr/>
          <a:lstStyle/>
          <a:p>
            <a:fld id="{0F4FBB2D-3644-3144-A4C9-0F6D4152931F}" type="slidenum">
              <a:rPr lang="en-US" smtClean="0"/>
              <a:t>5</a:t>
            </a:fld>
            <a:endParaRPr lang="en-US"/>
          </a:p>
        </p:txBody>
      </p:sp>
    </p:spTree>
    <p:extLst>
      <p:ext uri="{BB962C8B-B14F-4D97-AF65-F5344CB8AC3E}">
        <p14:creationId xmlns:p14="http://schemas.microsoft.com/office/powerpoint/2010/main" val="41283519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4FBB2D-3644-3144-A4C9-0F6D4152931F}" type="slidenum">
              <a:rPr lang="en-US" smtClean="0"/>
              <a:t>19</a:t>
            </a:fld>
            <a:endParaRPr lang="en-US"/>
          </a:p>
        </p:txBody>
      </p:sp>
    </p:spTree>
    <p:extLst>
      <p:ext uri="{BB962C8B-B14F-4D97-AF65-F5344CB8AC3E}">
        <p14:creationId xmlns:p14="http://schemas.microsoft.com/office/powerpoint/2010/main" val="30321813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exclude alcohol drinking frequency from this analysis as it is a measure of frequency, not a stance along a polarized scale (where majorities and minorities are more important)</a:t>
            </a:r>
          </a:p>
        </p:txBody>
      </p:sp>
      <p:sp>
        <p:nvSpPr>
          <p:cNvPr id="4" name="Slide Number Placeholder 3"/>
          <p:cNvSpPr>
            <a:spLocks noGrp="1"/>
          </p:cNvSpPr>
          <p:nvPr>
            <p:ph type="sldNum" sz="quarter" idx="5"/>
          </p:nvPr>
        </p:nvSpPr>
        <p:spPr/>
        <p:txBody>
          <a:bodyPr/>
          <a:lstStyle/>
          <a:p>
            <a:fld id="{0F4FBB2D-3644-3144-A4C9-0F6D4152931F}" type="slidenum">
              <a:rPr lang="en-US" smtClean="0"/>
              <a:t>20</a:t>
            </a:fld>
            <a:endParaRPr lang="en-US"/>
          </a:p>
        </p:txBody>
      </p:sp>
    </p:spTree>
    <p:extLst>
      <p:ext uri="{BB962C8B-B14F-4D97-AF65-F5344CB8AC3E}">
        <p14:creationId xmlns:p14="http://schemas.microsoft.com/office/powerpoint/2010/main" val="37189865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Recall</a:t>
            </a:r>
            <a:r>
              <a:rPr lang="en-US" sz="1200" b="0" i="0" kern="1200" dirty="0">
                <a:solidFill>
                  <a:schemeClr val="tx1"/>
                </a:solidFill>
                <a:effectLst/>
                <a:latin typeface="+mn-lt"/>
                <a:ea typeface="+mn-ea"/>
                <a:cs typeface="+mn-cs"/>
              </a:rPr>
              <a:t> attempts to answer the following question: </a:t>
            </a:r>
            <a:r>
              <a:rPr lang="en-US" dirty="0">
                <a:effectLst/>
              </a:rPr>
              <a:t>What proportion of actual positives was identified correctly?</a:t>
            </a:r>
          </a:p>
          <a:p>
            <a:r>
              <a:rPr lang="en-US" sz="1200" b="1" i="0" kern="1200" dirty="0">
                <a:solidFill>
                  <a:schemeClr val="tx1"/>
                </a:solidFill>
                <a:effectLst/>
                <a:latin typeface="+mn-lt"/>
                <a:ea typeface="+mn-ea"/>
                <a:cs typeface="+mn-cs"/>
              </a:rPr>
              <a:t>Precision</a:t>
            </a:r>
            <a:r>
              <a:rPr lang="en-US" sz="1200" b="0" i="0" kern="1200" dirty="0">
                <a:solidFill>
                  <a:schemeClr val="tx1"/>
                </a:solidFill>
                <a:effectLst/>
                <a:latin typeface="+mn-lt"/>
                <a:ea typeface="+mn-ea"/>
                <a:cs typeface="+mn-cs"/>
              </a:rPr>
              <a:t> attempts to answer the following question: </a:t>
            </a:r>
            <a:r>
              <a:rPr lang="en-US" dirty="0">
                <a:effectLst/>
              </a:rPr>
              <a:t>What proportion of positive identifications was actually correct?</a:t>
            </a:r>
          </a:p>
          <a:p>
            <a:r>
              <a:rPr lang="en-US" dirty="0">
                <a:effectLst/>
              </a:rPr>
              <a:t>F1 is a measure that balances the two.</a:t>
            </a:r>
          </a:p>
          <a:p>
            <a:r>
              <a:rPr lang="en-US" dirty="0">
                <a:effectLst/>
              </a:rPr>
              <a:t>These are essentially measures of prediction quality, where the higher the percentage, the better the model is at correctly predicting changes.</a:t>
            </a:r>
          </a:p>
          <a:p>
            <a:endParaRPr lang="en-US" dirty="0">
              <a:effectLst/>
            </a:endParaRPr>
          </a:p>
        </p:txBody>
      </p:sp>
      <p:sp>
        <p:nvSpPr>
          <p:cNvPr id="4" name="Slide Number Placeholder 3"/>
          <p:cNvSpPr>
            <a:spLocks noGrp="1"/>
          </p:cNvSpPr>
          <p:nvPr>
            <p:ph type="sldNum" sz="quarter" idx="5"/>
          </p:nvPr>
        </p:nvSpPr>
        <p:spPr/>
        <p:txBody>
          <a:bodyPr/>
          <a:lstStyle/>
          <a:p>
            <a:fld id="{0F4FBB2D-3644-3144-A4C9-0F6D4152931F}" type="slidenum">
              <a:rPr lang="en-US" smtClean="0"/>
              <a:t>25</a:t>
            </a:fld>
            <a:endParaRPr lang="en-US"/>
          </a:p>
        </p:txBody>
      </p:sp>
    </p:spTree>
    <p:extLst>
      <p:ext uri="{BB962C8B-B14F-4D97-AF65-F5344CB8AC3E}">
        <p14:creationId xmlns:p14="http://schemas.microsoft.com/office/powerpoint/2010/main" val="29948480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8B47C1-918B-E64F-8750-499425D4EFB0}" type="slidenum">
              <a:rPr lang="en-US" smtClean="0"/>
              <a:t>27</a:t>
            </a:fld>
            <a:endParaRPr lang="en-US"/>
          </a:p>
        </p:txBody>
      </p:sp>
    </p:spTree>
    <p:extLst>
      <p:ext uri="{BB962C8B-B14F-4D97-AF65-F5344CB8AC3E}">
        <p14:creationId xmlns:p14="http://schemas.microsoft.com/office/powerpoint/2010/main" val="5426861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Policy polarization: extreme differences of opinion on highly salient issues</a:t>
            </a:r>
          </a:p>
          <a:p>
            <a:r>
              <a:rPr lang="en-US" dirty="0"/>
              <a:t>Partisan polarization: alignment of opinions with opposing political parties</a:t>
            </a:r>
          </a:p>
          <a:p>
            <a:r>
              <a:rPr lang="en-US" dirty="0"/>
              <a:t>Ideological polarization: alignment of opinions with liberal vs. conservative world views</a:t>
            </a:r>
          </a:p>
          <a:p>
            <a:r>
              <a:rPr lang="en-US" dirty="0"/>
              <a:t>Geographic polarization: regional alignment of opinions. For example, “red state/blue state”</a:t>
            </a:r>
          </a:p>
        </p:txBody>
      </p:sp>
      <p:sp>
        <p:nvSpPr>
          <p:cNvPr id="4" name="Slide Number Placeholder 3"/>
          <p:cNvSpPr>
            <a:spLocks noGrp="1"/>
          </p:cNvSpPr>
          <p:nvPr>
            <p:ph type="sldNum" sz="quarter" idx="5"/>
          </p:nvPr>
        </p:nvSpPr>
        <p:spPr/>
        <p:txBody>
          <a:bodyPr/>
          <a:lstStyle/>
          <a:p>
            <a:fld id="{F68B47C1-918B-E64F-8750-499425D4EFB0}" type="slidenum">
              <a:rPr lang="en-US" smtClean="0"/>
              <a:t>28</a:t>
            </a:fld>
            <a:endParaRPr lang="en-US"/>
          </a:p>
        </p:txBody>
      </p:sp>
    </p:spTree>
    <p:extLst>
      <p:ext uri="{BB962C8B-B14F-4D97-AF65-F5344CB8AC3E}">
        <p14:creationId xmlns:p14="http://schemas.microsoft.com/office/powerpoint/2010/main" val="12823858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Policy polarization: extreme differences of opinion on highly salient issues</a:t>
            </a:r>
          </a:p>
          <a:p>
            <a:r>
              <a:rPr lang="en-US" dirty="0"/>
              <a:t>Partisan polarization: alignment of opinions with opposing political parties</a:t>
            </a:r>
          </a:p>
          <a:p>
            <a:r>
              <a:rPr lang="en-US" dirty="0"/>
              <a:t>Ideological polarization: alignment of opinions with liberal vs. conservative world views</a:t>
            </a:r>
          </a:p>
          <a:p>
            <a:r>
              <a:rPr lang="en-US" dirty="0"/>
              <a:t>Geographic polarization: regional alignment of opinions. For example, “red state/blue state”</a:t>
            </a:r>
          </a:p>
          <a:p>
            <a:r>
              <a:rPr lang="en-US" dirty="0"/>
              <a:t>--------------------------</a:t>
            </a:r>
          </a:p>
          <a:p>
            <a:r>
              <a:rPr lang="en-US" dirty="0"/>
              <a:t>Elite polarization: polarization amongst political officials and pundits</a:t>
            </a:r>
          </a:p>
          <a:p>
            <a:r>
              <a:rPr lang="en-US" dirty="0"/>
              <a:t>Media polarization: polarization amongst media and news organization</a:t>
            </a:r>
          </a:p>
          <a:p>
            <a:r>
              <a:rPr lang="en-US" dirty="0"/>
              <a:t>Voter polarization: polarization amongst the common voter (as usually measured by respondents in opinion surveys)</a:t>
            </a:r>
          </a:p>
          <a:p>
            <a:endParaRPr lang="en-US" dirty="0"/>
          </a:p>
        </p:txBody>
      </p:sp>
      <p:sp>
        <p:nvSpPr>
          <p:cNvPr id="4" name="Slide Number Placeholder 3"/>
          <p:cNvSpPr>
            <a:spLocks noGrp="1"/>
          </p:cNvSpPr>
          <p:nvPr>
            <p:ph type="sldNum" sz="quarter" idx="5"/>
          </p:nvPr>
        </p:nvSpPr>
        <p:spPr/>
        <p:txBody>
          <a:bodyPr/>
          <a:lstStyle/>
          <a:p>
            <a:fld id="{F68B47C1-918B-E64F-8750-499425D4EFB0}" type="slidenum">
              <a:rPr lang="en-US" smtClean="0"/>
              <a:t>29</a:t>
            </a:fld>
            <a:endParaRPr lang="en-US"/>
          </a:p>
        </p:txBody>
      </p:sp>
    </p:spTree>
    <p:extLst>
      <p:ext uri="{BB962C8B-B14F-4D97-AF65-F5344CB8AC3E}">
        <p14:creationId xmlns:p14="http://schemas.microsoft.com/office/powerpoint/2010/main" val="5426861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8B47C1-918B-E64F-8750-499425D4EFB0}" type="slidenum">
              <a:rPr lang="en-US" smtClean="0"/>
              <a:t>30</a:t>
            </a:fld>
            <a:endParaRPr lang="en-US"/>
          </a:p>
        </p:txBody>
      </p:sp>
    </p:spTree>
    <p:extLst>
      <p:ext uri="{BB962C8B-B14F-4D97-AF65-F5344CB8AC3E}">
        <p14:creationId xmlns:p14="http://schemas.microsoft.com/office/powerpoint/2010/main" val="36002388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4FBB2D-3644-3144-A4C9-0F6D4152931F}" type="slidenum">
              <a:rPr lang="en-US" smtClean="0"/>
              <a:t>32</a:t>
            </a:fld>
            <a:endParaRPr lang="en-US"/>
          </a:p>
        </p:txBody>
      </p:sp>
    </p:spTree>
    <p:extLst>
      <p:ext uri="{BB962C8B-B14F-4D97-AF65-F5344CB8AC3E}">
        <p14:creationId xmlns:p14="http://schemas.microsoft.com/office/powerpoint/2010/main" val="38560231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8B47C1-918B-E64F-8750-499425D4EFB0}" type="slidenum">
              <a:rPr lang="en-US" smtClean="0"/>
              <a:t>33</a:t>
            </a:fld>
            <a:endParaRPr lang="en-US"/>
          </a:p>
        </p:txBody>
      </p:sp>
    </p:spTree>
    <p:extLst>
      <p:ext uri="{BB962C8B-B14F-4D97-AF65-F5344CB8AC3E}">
        <p14:creationId xmlns:p14="http://schemas.microsoft.com/office/powerpoint/2010/main" val="12556460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Figure description: Distribution of news media links in 2016 and 2020, by news media category. Panels A and B the proportion of tweets and users having sent tweets with a URL pointing to a website belonging to one of the categories. Users are classiﬁed in the category in which they posted the most links. For the users that have at least two links classified, panels C and D report the fraction of links across categories as a function of the users’ main categories.</a:t>
            </a:r>
          </a:p>
          <a:p>
            <a:endParaRPr lang="en-US" dirty="0"/>
          </a:p>
        </p:txBody>
      </p:sp>
      <p:sp>
        <p:nvSpPr>
          <p:cNvPr id="4" name="Slide Number Placeholder 3"/>
          <p:cNvSpPr>
            <a:spLocks noGrp="1"/>
          </p:cNvSpPr>
          <p:nvPr>
            <p:ph type="sldNum" sz="quarter" idx="5"/>
          </p:nvPr>
        </p:nvSpPr>
        <p:spPr/>
        <p:txBody>
          <a:bodyPr/>
          <a:lstStyle/>
          <a:p>
            <a:fld id="{9F9EBFB6-BED9-384D-9680-673753842DF5}" type="slidenum">
              <a:rPr lang="en-US" smtClean="0"/>
              <a:t>34</a:t>
            </a:fld>
            <a:endParaRPr lang="en-US"/>
          </a:p>
        </p:txBody>
      </p:sp>
    </p:spTree>
    <p:extLst>
      <p:ext uri="{BB962C8B-B14F-4D97-AF65-F5344CB8AC3E}">
        <p14:creationId xmlns:p14="http://schemas.microsoft.com/office/powerpoint/2010/main" val="37322665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4FBB2D-3644-3144-A4C9-0F6D4152931F}" type="slidenum">
              <a:rPr lang="en-US" smtClean="0"/>
              <a:t>6</a:t>
            </a:fld>
            <a:endParaRPr lang="en-US"/>
          </a:p>
        </p:txBody>
      </p:sp>
    </p:spTree>
    <p:extLst>
      <p:ext uri="{BB962C8B-B14F-4D97-AF65-F5344CB8AC3E}">
        <p14:creationId xmlns:p14="http://schemas.microsoft.com/office/powerpoint/2010/main" val="33446934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sz="2000" dirty="0"/>
              <a:t>A node in the retweet network is represented by a user</a:t>
            </a:r>
          </a:p>
          <a:p>
            <a:pPr marL="0" lvl="0" indent="0">
              <a:buFont typeface="Arial" panose="020B0604020202020204" pitchFamily="34" charset="0"/>
              <a:buNone/>
            </a:pPr>
            <a:r>
              <a:rPr lang="en-US" sz="2000" dirty="0"/>
              <a:t>An edge  between nodes represents the retweeting of some content that contains a categorized URL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Local properties will incorrectly identify users that went viral once, or just happen to produce a lot of content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Influencers are identified and ranked in each network using CI</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5"/>
          </p:nvPr>
        </p:nvSpPr>
        <p:spPr/>
        <p:txBody>
          <a:bodyPr/>
          <a:lstStyle/>
          <a:p>
            <a:fld id="{F68B47C1-918B-E64F-8750-499425D4EFB0}" type="slidenum">
              <a:rPr lang="en-US" smtClean="0"/>
              <a:t>35</a:t>
            </a:fld>
            <a:endParaRPr lang="en-US"/>
          </a:p>
        </p:txBody>
      </p:sp>
    </p:spTree>
    <p:extLst>
      <p:ext uri="{BB962C8B-B14F-4D97-AF65-F5344CB8AC3E}">
        <p14:creationId xmlns:p14="http://schemas.microsoft.com/office/powerpoint/2010/main" val="29912451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RT_America</a:t>
            </a:r>
            <a:r>
              <a:rPr lang="en-US" dirty="0"/>
              <a:t> and </a:t>
            </a:r>
            <a:r>
              <a:rPr lang="en-US" dirty="0" err="1"/>
              <a:t>RT_com</a:t>
            </a:r>
            <a:r>
              <a:rPr lang="en-US" dirty="0"/>
              <a:t> are Russian-affiliated entities</a:t>
            </a:r>
          </a:p>
        </p:txBody>
      </p:sp>
      <p:sp>
        <p:nvSpPr>
          <p:cNvPr id="4" name="Slide Number Placeholder 3"/>
          <p:cNvSpPr>
            <a:spLocks noGrp="1"/>
          </p:cNvSpPr>
          <p:nvPr>
            <p:ph type="sldNum" sz="quarter" idx="5"/>
          </p:nvPr>
        </p:nvSpPr>
        <p:spPr/>
        <p:txBody>
          <a:bodyPr/>
          <a:lstStyle/>
          <a:p>
            <a:fld id="{9F9EBFB6-BED9-384D-9680-673753842DF5}" type="slidenum">
              <a:rPr lang="en-US" smtClean="0"/>
              <a:t>36</a:t>
            </a:fld>
            <a:endParaRPr lang="en-US"/>
          </a:p>
        </p:txBody>
      </p:sp>
    </p:spTree>
    <p:extLst>
      <p:ext uri="{BB962C8B-B14F-4D97-AF65-F5344CB8AC3E}">
        <p14:creationId xmlns:p14="http://schemas.microsoft.com/office/powerpoint/2010/main" val="4719483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We also ensure that both sets only include influencers that show up in both 2016 and 2020</a:t>
            </a:r>
          </a:p>
          <a:p>
            <a:endParaRPr lang="en-US" dirty="0"/>
          </a:p>
          <a:p>
            <a:r>
              <a:rPr lang="en-US" dirty="0"/>
              <a:t>Example of edge similarity:</a:t>
            </a:r>
          </a:p>
          <a:p>
            <a:pPr marL="342900" indent="-342900">
              <a:buFont typeface="Arial" panose="020B0604020202020204" pitchFamily="34" charset="0"/>
              <a:buChar char="•"/>
            </a:pPr>
            <a:r>
              <a:rPr lang="en-US" sz="1200" dirty="0"/>
              <a:t>If every user that has retweeted influencer </a:t>
            </a:r>
            <a:r>
              <a:rPr lang="en-US" sz="1200" i="1" dirty="0"/>
              <a:t>v</a:t>
            </a:r>
            <a:r>
              <a:rPr lang="en-US" sz="1200" dirty="0"/>
              <a:t>’s content has also retweeted influencer </a:t>
            </a:r>
            <a:r>
              <a:rPr lang="en-US" sz="1200" i="1" dirty="0"/>
              <a:t>u</a:t>
            </a:r>
            <a:r>
              <a:rPr lang="en-US" sz="1200" dirty="0"/>
              <a:t>’s content, then the edge weight between </a:t>
            </a:r>
            <a:r>
              <a:rPr lang="en-US" sz="1200" i="1" dirty="0"/>
              <a:t>v</a:t>
            </a:r>
            <a:r>
              <a:rPr lang="en-US" sz="1200" dirty="0"/>
              <a:t> and </a:t>
            </a:r>
            <a:r>
              <a:rPr lang="en-US" sz="1200" i="1" dirty="0"/>
              <a:t>u</a:t>
            </a:r>
            <a:r>
              <a:rPr lang="en-US" sz="1200" dirty="0"/>
              <a:t> is 1</a:t>
            </a:r>
          </a:p>
          <a:p>
            <a:pPr marL="342900" indent="-342900">
              <a:buFont typeface="Arial" panose="020B0604020202020204" pitchFamily="34" charset="0"/>
              <a:buChar char="•"/>
            </a:pPr>
            <a:r>
              <a:rPr lang="en-US" sz="1200" dirty="0"/>
              <a:t>If none of the same users have retweeted v’s and u’s content, then the weight is 0</a:t>
            </a:r>
          </a:p>
          <a:p>
            <a:endParaRPr lang="en-US" dirty="0"/>
          </a:p>
        </p:txBody>
      </p:sp>
      <p:sp>
        <p:nvSpPr>
          <p:cNvPr id="4" name="Slide Number Placeholder 3"/>
          <p:cNvSpPr>
            <a:spLocks noGrp="1"/>
          </p:cNvSpPr>
          <p:nvPr>
            <p:ph type="sldNum" sz="quarter" idx="5"/>
          </p:nvPr>
        </p:nvSpPr>
        <p:spPr/>
        <p:txBody>
          <a:bodyPr/>
          <a:lstStyle/>
          <a:p>
            <a:fld id="{F68B47C1-918B-E64F-8750-499425D4EFB0}" type="slidenum">
              <a:rPr lang="en-US" smtClean="0"/>
              <a:t>39</a:t>
            </a:fld>
            <a:endParaRPr lang="en-US"/>
          </a:p>
        </p:txBody>
      </p:sp>
    </p:spTree>
    <p:extLst>
      <p:ext uri="{BB962C8B-B14F-4D97-AF65-F5344CB8AC3E}">
        <p14:creationId xmlns:p14="http://schemas.microsoft.com/office/powerpoint/2010/main" val="12016802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is a small sub-sample of the 2020 network. Figure caption: Similarity network for a random subsample of the 2020 influencers. Each edge is weighted by the cosine similarity between retweeting users. Size of the node represents that node's degree centrality. The pie charts representing the nodes illustrate the news categories to which that node belongs, with the size of the slices denoting their relative influence for that category. For clarity, edges below the average inter-community edge weight are hidden. Nodes are grouped relative to each other by their detected community.</a:t>
            </a:r>
          </a:p>
          <a:p>
            <a:endParaRPr lang="en-US" dirty="0"/>
          </a:p>
          <a:p>
            <a:r>
              <a:rPr lang="en-US" sz="1200" b="0" i="0" kern="1200" dirty="0">
                <a:solidFill>
                  <a:schemeClr val="tx1"/>
                </a:solidFill>
                <a:effectLst/>
                <a:latin typeface="+mn-lt"/>
                <a:ea typeface="+mn-ea"/>
                <a:cs typeface="+mn-cs"/>
              </a:rPr>
              <a:t>Modularity is the fraction of the edges that fall within the given groups minus the expected fraction if edges were distributed at random. The value of the modularity for unweighted and undirected graphs lies in the range [-0.5,1]. It is positive if the number of edges within groups exceeds the number expected on the basis of chance. Networks with high modularity have dense connections between the nodes within modules but sparse connections between nodes in different modules.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 </a:t>
            </a:r>
            <a:r>
              <a:rPr lang="en-US" sz="1200" b="0" i="1" kern="1200" dirty="0">
                <a:solidFill>
                  <a:schemeClr val="tx1"/>
                </a:solidFill>
                <a:effectLst/>
                <a:latin typeface="+mn-lt"/>
                <a:ea typeface="+mn-ea"/>
                <a:cs typeface="+mn-cs"/>
              </a:rPr>
              <a:t>cut</a:t>
            </a:r>
            <a:r>
              <a:rPr lang="en-US" sz="1200" b="0" i="0" kern="1200" dirty="0">
                <a:solidFill>
                  <a:schemeClr val="tx1"/>
                </a:solidFill>
                <a:effectLst/>
                <a:latin typeface="+mn-lt"/>
                <a:ea typeface="+mn-ea"/>
                <a:cs typeface="+mn-cs"/>
              </a:rPr>
              <a:t> is a partition of the nodes of a graph into two sets. The </a:t>
            </a:r>
            <a:r>
              <a:rPr lang="en-US" sz="1200" b="0" i="1" kern="1200" dirty="0">
                <a:solidFill>
                  <a:schemeClr val="tx1"/>
                </a:solidFill>
                <a:effectLst/>
                <a:latin typeface="+mn-lt"/>
                <a:ea typeface="+mn-ea"/>
                <a:cs typeface="+mn-cs"/>
              </a:rPr>
              <a:t>cut size</a:t>
            </a:r>
            <a:r>
              <a:rPr lang="en-US" sz="1200" b="0" i="0" kern="1200" dirty="0">
                <a:solidFill>
                  <a:schemeClr val="tx1"/>
                </a:solidFill>
                <a:effectLst/>
                <a:latin typeface="+mn-lt"/>
                <a:ea typeface="+mn-ea"/>
                <a:cs typeface="+mn-cs"/>
              </a:rPr>
              <a:t> is the sum of the weights of the edges “between” the two sets of nodes. The </a:t>
            </a:r>
            <a:r>
              <a:rPr lang="en-US" sz="1200" b="0" i="1" kern="1200" dirty="0">
                <a:solidFill>
                  <a:schemeClr val="tx1"/>
                </a:solidFill>
                <a:effectLst/>
                <a:latin typeface="+mn-lt"/>
                <a:ea typeface="+mn-ea"/>
                <a:cs typeface="+mn-cs"/>
              </a:rPr>
              <a:t>normalized cut size</a:t>
            </a:r>
            <a:r>
              <a:rPr lang="en-US" sz="1200" b="0" i="0" kern="1200" dirty="0">
                <a:solidFill>
                  <a:schemeClr val="tx1"/>
                </a:solidFill>
                <a:effectLst/>
                <a:latin typeface="+mn-lt"/>
                <a:ea typeface="+mn-ea"/>
                <a:cs typeface="+mn-cs"/>
              </a:rPr>
              <a:t> is the cut size times the sum of the reciprocal sizes of the volumes of the two sets. The range is [0,1] where the lower the value, the greater the separation between the communities (as the normalized sum of the weights of the edges between the two sets is closer to 0). Given that we only ever detect two communities in our networks this works well to directly measure the separation of these communities.</a:t>
            </a:r>
            <a:endParaRPr lang="en-US" dirty="0"/>
          </a:p>
          <a:p>
            <a:endParaRPr lang="en-US" dirty="0"/>
          </a:p>
        </p:txBody>
      </p:sp>
      <p:sp>
        <p:nvSpPr>
          <p:cNvPr id="4" name="Slide Number Placeholder 3"/>
          <p:cNvSpPr>
            <a:spLocks noGrp="1"/>
          </p:cNvSpPr>
          <p:nvPr>
            <p:ph type="sldNum" sz="quarter" idx="5"/>
          </p:nvPr>
        </p:nvSpPr>
        <p:spPr/>
        <p:txBody>
          <a:bodyPr/>
          <a:lstStyle/>
          <a:p>
            <a:fld id="{F68B47C1-918B-E64F-8750-499425D4EFB0}" type="slidenum">
              <a:rPr lang="en-US" smtClean="0"/>
              <a:t>40</a:t>
            </a:fld>
            <a:endParaRPr lang="en-US"/>
          </a:p>
        </p:txBody>
      </p:sp>
    </p:spTree>
    <p:extLst>
      <p:ext uri="{BB962C8B-B14F-4D97-AF65-F5344CB8AC3E}">
        <p14:creationId xmlns:p14="http://schemas.microsoft.com/office/powerpoint/2010/main" val="5963731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Similarity networks for nodes in the union of the top 25 influencers from each news media category for the two election years.</a:t>
            </a:r>
          </a:p>
          <a:p>
            <a:endParaRPr lang="en-US" dirty="0"/>
          </a:p>
          <a:p>
            <a:r>
              <a:rPr lang="en-US" dirty="0"/>
              <a:t>Node size is proportional to its degree in their respective network. Node color indicates which news media category the node spreads. Nodes that spread information from more than one category are represented as pie charts, where the size of each slice is proportional to their CI score within that respective news media category. An edge between each pair of influencers is weighted by the similarity between the </a:t>
            </a:r>
            <a:r>
              <a:rPr lang="en-US" dirty="0" err="1"/>
              <a:t>retweeters</a:t>
            </a:r>
            <a:r>
              <a:rPr lang="en-US" dirty="0"/>
              <a:t> of those influencers. Both networks are visualized using a force-directed node layout, with the strength of the force defined by the weights of the edges. Since these are complete networks, they are </a:t>
            </a:r>
            <a:r>
              <a:rPr lang="en-US" dirty="0" err="1"/>
              <a:t>sparsified</a:t>
            </a:r>
            <a:r>
              <a:rPr lang="en-US" dirty="0"/>
              <a:t> for visualization purposes, where each node only has up to their five strongest edges visible. Each of the two networks has 405 visible edges in total. Visible inter-community edges are colored purple, while intra-community edges are orange. The distribution of the similarity values, and the degree distributions, for the visible edges of these two networks are shown in Supplementary Figure 5 b and d. Tables on either side of each of the two networks show the top five users of each news media category. A green number to the left of each user corresponds to a labeled node in the network showing the location of that top influencer. The purple numbers in the 2020 tables indicate the user’s 2016 rank in that category. Users ranked in the top 25 for multiple news media categories have colored superscripts, indicating the rank and media classification of their other top five positions.</a:t>
            </a:r>
          </a:p>
        </p:txBody>
      </p:sp>
      <p:sp>
        <p:nvSpPr>
          <p:cNvPr id="4" name="Slide Number Placeholder 3"/>
          <p:cNvSpPr>
            <a:spLocks noGrp="1"/>
          </p:cNvSpPr>
          <p:nvPr>
            <p:ph type="sldNum" sz="quarter" idx="5"/>
          </p:nvPr>
        </p:nvSpPr>
        <p:spPr/>
        <p:txBody>
          <a:bodyPr/>
          <a:lstStyle/>
          <a:p>
            <a:fld id="{F68B47C1-918B-E64F-8750-499425D4EFB0}" type="slidenum">
              <a:rPr lang="en-US" smtClean="0"/>
              <a:t>41</a:t>
            </a:fld>
            <a:endParaRPr lang="en-US"/>
          </a:p>
        </p:txBody>
      </p:sp>
    </p:spTree>
    <p:extLst>
      <p:ext uri="{BB962C8B-B14F-4D97-AF65-F5344CB8AC3E}">
        <p14:creationId xmlns:p14="http://schemas.microsoft.com/office/powerpoint/2010/main" val="29353241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shows an example of W-NOMINATE, which is a variation of NOMINATE (which DW-NOMINATE is a variation of). </a:t>
            </a:r>
            <a:r>
              <a:rPr lang="en-US" sz="1200" b="1" i="0" kern="1200" dirty="0">
                <a:solidFill>
                  <a:schemeClr val="tx1"/>
                </a:solidFill>
                <a:effectLst/>
                <a:latin typeface="+mn-lt"/>
                <a:ea typeface="+mn-ea"/>
                <a:cs typeface="+mn-cs"/>
              </a:rPr>
              <a:t>NOMINATE</a:t>
            </a:r>
            <a:r>
              <a:rPr lang="en-US" sz="1200" b="0" i="0" kern="1200" dirty="0">
                <a:solidFill>
                  <a:schemeClr val="tx1"/>
                </a:solidFill>
                <a:effectLst/>
                <a:latin typeface="+mn-lt"/>
                <a:ea typeface="+mn-ea"/>
                <a:cs typeface="+mn-cs"/>
              </a:rPr>
              <a:t> (an acronym for Nominal Three-Step Estimation) is a </a:t>
            </a:r>
            <a:r>
              <a:rPr lang="en-US" sz="1200" b="0" i="0" u="none" strike="noStrike" kern="1200" dirty="0">
                <a:solidFill>
                  <a:schemeClr val="tx1"/>
                </a:solidFill>
                <a:effectLst/>
                <a:latin typeface="+mn-lt"/>
                <a:ea typeface="+mn-ea"/>
                <a:cs typeface="+mn-cs"/>
                <a:hlinkClick r:id="rId3" tooltip="Multidimensional scaling"/>
              </a:rPr>
              <a:t>multidimensional scaling</a:t>
            </a:r>
            <a:r>
              <a:rPr lang="en-US" sz="1200" b="0" i="0" kern="1200" dirty="0">
                <a:solidFill>
                  <a:schemeClr val="tx1"/>
                </a:solidFill>
                <a:effectLst/>
                <a:latin typeface="+mn-lt"/>
                <a:ea typeface="+mn-ea"/>
                <a:cs typeface="+mn-cs"/>
              </a:rPr>
              <a:t> application developed to analyze preferential and choice data, such as legislative roll-call voting behavior. Popularly applied to U.S. Congress and their House of Representatives.</a:t>
            </a:r>
            <a:endParaRPr lang="en-US" dirty="0"/>
          </a:p>
        </p:txBody>
      </p:sp>
      <p:sp>
        <p:nvSpPr>
          <p:cNvPr id="4" name="Slide Number Placeholder 3"/>
          <p:cNvSpPr>
            <a:spLocks noGrp="1"/>
          </p:cNvSpPr>
          <p:nvPr>
            <p:ph type="sldNum" sz="quarter" idx="5"/>
          </p:nvPr>
        </p:nvSpPr>
        <p:spPr/>
        <p:txBody>
          <a:bodyPr/>
          <a:lstStyle/>
          <a:p>
            <a:fld id="{F68B47C1-918B-E64F-8750-499425D4EFB0}" type="slidenum">
              <a:rPr lang="en-US" smtClean="0"/>
              <a:t>42</a:t>
            </a:fld>
            <a:endParaRPr lang="en-US"/>
          </a:p>
        </p:txBody>
      </p:sp>
    </p:spTree>
    <p:extLst>
      <p:ext uri="{BB962C8B-B14F-4D97-AF65-F5344CB8AC3E}">
        <p14:creationId xmlns:p14="http://schemas.microsoft.com/office/powerpoint/2010/main" val="38587047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Note: </a:t>
            </a:r>
            <a:r>
              <a:rPr lang="en-US" sz="1200" dirty="0"/>
              <a:t>Distribution of users and influencers by their ideological value assigned by decomposition. News category positions along this ideology scale are fake news = 1.333, extreme bias right = 1, right = 0.667, right leaning = 0.333, center = 0, left leaning = -0.333, left = -0.667, extreme bias left = -1. </a:t>
            </a:r>
            <a:endParaRPr lang="en-US" dirty="0"/>
          </a:p>
          <a:p>
            <a:endParaRPr lang="en-US" dirty="0"/>
          </a:p>
          <a:p>
            <a:r>
              <a:rPr lang="en-US" dirty="0"/>
              <a:t>Figure caption: Latent ideology scale of influencers and their </a:t>
            </a:r>
            <a:r>
              <a:rPr lang="en-US" dirty="0" err="1"/>
              <a:t>retweeters</a:t>
            </a:r>
            <a:r>
              <a:rPr lang="en-US" dirty="0"/>
              <a:t> in 2016 (left) and 2020 (right</a:t>
            </a:r>
            <a:r>
              <a:rPr lang="en-US"/>
              <a:t>). </a:t>
            </a:r>
          </a:p>
          <a:p>
            <a:endParaRPr lang="en-US"/>
          </a:p>
          <a:p>
            <a:r>
              <a:rPr lang="en-US"/>
              <a:t>The latent ideology of the top five influencers of each category is shown as a box plot representing the distribution of the ideology of the users who retweeted them.</a:t>
            </a:r>
          </a:p>
          <a:p>
            <a:endParaRPr lang="en-US" dirty="0"/>
          </a:p>
          <a:p>
            <a:r>
              <a:rPr lang="en-US"/>
              <a:t>The distribution of the ideology estimate of the users is shown in green and the distribution of the ideology estimate of the top 100 influencers of each news media category (computed as the median of the ideology of their retweeters) is displayed in purple. Box plots indicate the 25% and 75% percentiles of the distributions with whiskers indicating the 5% and 95% percentiles. Pie charts next to the influencers' names represent the news categories to which they belong (weighted by their respective CI ranks in each category).</a:t>
            </a:r>
            <a:endParaRPr lang="en-US" dirty="0"/>
          </a:p>
        </p:txBody>
      </p:sp>
      <p:sp>
        <p:nvSpPr>
          <p:cNvPr id="4" name="Slide Number Placeholder 3"/>
          <p:cNvSpPr>
            <a:spLocks noGrp="1"/>
          </p:cNvSpPr>
          <p:nvPr>
            <p:ph type="sldNum" sz="quarter" idx="5"/>
          </p:nvPr>
        </p:nvSpPr>
        <p:spPr/>
        <p:txBody>
          <a:bodyPr/>
          <a:lstStyle/>
          <a:p>
            <a:fld id="{F68B47C1-918B-E64F-8750-499425D4EFB0}" type="slidenum">
              <a:rPr lang="en-US" smtClean="0"/>
              <a:t>43</a:t>
            </a:fld>
            <a:endParaRPr lang="en-US"/>
          </a:p>
        </p:txBody>
      </p:sp>
    </p:spTree>
    <p:extLst>
      <p:ext uri="{BB962C8B-B14F-4D97-AF65-F5344CB8AC3E}">
        <p14:creationId xmlns:p14="http://schemas.microsoft.com/office/powerpoint/2010/main" val="39969033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Hartigan’s dip test </a:t>
            </a:r>
            <a:r>
              <a:rPr lang="en-US" sz="1200" dirty="0"/>
              <a:t>measures unimodality. Increasing values of the test statistic D indicates distributions that increasingly deviate from unimodality</a:t>
            </a:r>
          </a:p>
          <a:p>
            <a:endParaRPr lang="en-US" dirty="0"/>
          </a:p>
        </p:txBody>
      </p:sp>
      <p:sp>
        <p:nvSpPr>
          <p:cNvPr id="4" name="Slide Number Placeholder 3"/>
          <p:cNvSpPr>
            <a:spLocks noGrp="1"/>
          </p:cNvSpPr>
          <p:nvPr>
            <p:ph type="sldNum" sz="quarter" idx="5"/>
          </p:nvPr>
        </p:nvSpPr>
        <p:spPr/>
        <p:txBody>
          <a:bodyPr/>
          <a:lstStyle/>
          <a:p>
            <a:fld id="{9F9EBFB6-BED9-384D-9680-673753842DF5}" type="slidenum">
              <a:rPr lang="en-US" smtClean="0"/>
              <a:t>44</a:t>
            </a:fld>
            <a:endParaRPr lang="en-US"/>
          </a:p>
        </p:txBody>
      </p:sp>
    </p:spTree>
    <p:extLst>
      <p:ext uri="{BB962C8B-B14F-4D97-AF65-F5344CB8AC3E}">
        <p14:creationId xmlns:p14="http://schemas.microsoft.com/office/powerpoint/2010/main" val="4616250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F0667C-1280-1E4A-8B83-E82C90A2D447}" type="slidenum">
              <a:rPr lang="en-US" smtClean="0"/>
              <a:t>45</a:t>
            </a:fld>
            <a:endParaRPr lang="en-US"/>
          </a:p>
        </p:txBody>
      </p:sp>
    </p:spTree>
    <p:extLst>
      <p:ext uri="{BB962C8B-B14F-4D97-AF65-F5344CB8AC3E}">
        <p14:creationId xmlns:p14="http://schemas.microsoft.com/office/powerpoint/2010/main" val="9598002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Utility is a representation of benefit.</a:t>
            </a:r>
          </a:p>
        </p:txBody>
      </p:sp>
      <p:sp>
        <p:nvSpPr>
          <p:cNvPr id="4" name="Slide Number Placeholder 3"/>
          <p:cNvSpPr>
            <a:spLocks noGrp="1"/>
          </p:cNvSpPr>
          <p:nvPr>
            <p:ph type="sldNum" sz="quarter" idx="5"/>
          </p:nvPr>
        </p:nvSpPr>
        <p:spPr/>
        <p:txBody>
          <a:bodyPr/>
          <a:lstStyle/>
          <a:p>
            <a:fld id="{0F4FBB2D-3644-3144-A4C9-0F6D4152931F}" type="slidenum">
              <a:rPr lang="en-US" smtClean="0"/>
              <a:t>10</a:t>
            </a:fld>
            <a:endParaRPr lang="en-US"/>
          </a:p>
        </p:txBody>
      </p:sp>
    </p:spTree>
    <p:extLst>
      <p:ext uri="{BB962C8B-B14F-4D97-AF65-F5344CB8AC3E}">
        <p14:creationId xmlns:p14="http://schemas.microsoft.com/office/powerpoint/2010/main" val="7515520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version 1 (alpha), this means a person gains twice as much utility from being with fellow members who have the same opinion than utility lost from being with members who have mis-aligned opinions</a:t>
            </a:r>
          </a:p>
          <a:p>
            <a:r>
              <a:rPr lang="en-US" dirty="0"/>
              <a:t>For version 2 (beta), this means a person whose opinion is liberal or conservative loses only half as much utility from being with other members whose opinions are neutral. People with neutral opinions, however, lose the same amount of utility by being with other members whose opinions are liberal and conservative as the utility they gain from being with other neutral members.</a:t>
            </a:r>
          </a:p>
        </p:txBody>
      </p:sp>
      <p:sp>
        <p:nvSpPr>
          <p:cNvPr id="4" name="Slide Number Placeholder 3"/>
          <p:cNvSpPr>
            <a:spLocks noGrp="1"/>
          </p:cNvSpPr>
          <p:nvPr>
            <p:ph type="sldNum" sz="quarter" idx="5"/>
          </p:nvPr>
        </p:nvSpPr>
        <p:spPr/>
        <p:txBody>
          <a:bodyPr/>
          <a:lstStyle/>
          <a:p>
            <a:fld id="{0F4FBB2D-3644-3144-A4C9-0F6D4152931F}" type="slidenum">
              <a:rPr lang="en-US" smtClean="0"/>
              <a:t>12</a:t>
            </a:fld>
            <a:endParaRPr lang="en-US"/>
          </a:p>
        </p:txBody>
      </p:sp>
    </p:spTree>
    <p:extLst>
      <p:ext uri="{BB962C8B-B14F-4D97-AF65-F5344CB8AC3E}">
        <p14:creationId xmlns:p14="http://schemas.microsoft.com/office/powerpoint/2010/main" val="3174204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criterion are mutually inclusive</a:t>
            </a:r>
          </a:p>
        </p:txBody>
      </p:sp>
      <p:sp>
        <p:nvSpPr>
          <p:cNvPr id="4" name="Slide Number Placeholder 3"/>
          <p:cNvSpPr>
            <a:spLocks noGrp="1"/>
          </p:cNvSpPr>
          <p:nvPr>
            <p:ph type="sldNum" sz="quarter" idx="5"/>
          </p:nvPr>
        </p:nvSpPr>
        <p:spPr/>
        <p:txBody>
          <a:bodyPr/>
          <a:lstStyle/>
          <a:p>
            <a:fld id="{0F4FBB2D-3644-3144-A4C9-0F6D4152931F}" type="slidenum">
              <a:rPr lang="en-US" smtClean="0"/>
              <a:t>13</a:t>
            </a:fld>
            <a:endParaRPr lang="en-US"/>
          </a:p>
        </p:txBody>
      </p:sp>
    </p:spTree>
    <p:extLst>
      <p:ext uri="{BB962C8B-B14F-4D97-AF65-F5344CB8AC3E}">
        <p14:creationId xmlns:p14="http://schemas.microsoft.com/office/powerpoint/2010/main" val="36735883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criterion are mutually inclusive</a:t>
            </a:r>
          </a:p>
        </p:txBody>
      </p:sp>
      <p:sp>
        <p:nvSpPr>
          <p:cNvPr id="4" name="Slide Number Placeholder 3"/>
          <p:cNvSpPr>
            <a:spLocks noGrp="1"/>
          </p:cNvSpPr>
          <p:nvPr>
            <p:ph type="sldNum" sz="quarter" idx="5"/>
          </p:nvPr>
        </p:nvSpPr>
        <p:spPr/>
        <p:txBody>
          <a:bodyPr/>
          <a:lstStyle/>
          <a:p>
            <a:fld id="{0F4FBB2D-3644-3144-A4C9-0F6D4152931F}" type="slidenum">
              <a:rPr lang="en-US" smtClean="0"/>
              <a:t>14</a:t>
            </a:fld>
            <a:endParaRPr lang="en-US"/>
          </a:p>
        </p:txBody>
      </p:sp>
    </p:spTree>
    <p:extLst>
      <p:ext uri="{BB962C8B-B14F-4D97-AF65-F5344CB8AC3E}">
        <p14:creationId xmlns:p14="http://schemas.microsoft.com/office/powerpoint/2010/main" val="22825376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total group polarization is just the sum of the values of this function for each attribute. Polarization is 0 when there is a full agreement between the global and local frequencies of stances among members (so fully heterogenous distribution of opinions in and across groups). It grows when members increasingly align their stances with each other. This can be accomplished within each group by members either changing their stances or leaving groups in which their stance is the minority, and joining those where their stance is the majority.</a:t>
            </a:r>
          </a:p>
          <a:p>
            <a:endParaRPr lang="en-US" dirty="0"/>
          </a:p>
        </p:txBody>
      </p:sp>
      <p:sp>
        <p:nvSpPr>
          <p:cNvPr id="4" name="Slide Number Placeholder 3"/>
          <p:cNvSpPr>
            <a:spLocks noGrp="1"/>
          </p:cNvSpPr>
          <p:nvPr>
            <p:ph type="sldNum" sz="quarter" idx="5"/>
          </p:nvPr>
        </p:nvSpPr>
        <p:spPr/>
        <p:txBody>
          <a:bodyPr/>
          <a:lstStyle/>
          <a:p>
            <a:fld id="{0F4FBB2D-3644-3144-A4C9-0F6D4152931F}" type="slidenum">
              <a:rPr lang="en-US" smtClean="0"/>
              <a:t>15</a:t>
            </a:fld>
            <a:endParaRPr lang="en-US"/>
          </a:p>
        </p:txBody>
      </p:sp>
    </p:spTree>
    <p:extLst>
      <p:ext uri="{BB962C8B-B14F-4D97-AF65-F5344CB8AC3E}">
        <p14:creationId xmlns:p14="http://schemas.microsoft.com/office/powerpoint/2010/main" val="13224936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asymmetric utility, you could explain egocentric being lower than weakly altruistic as a potential exhibition of “peer pressure”, where users are more likely to make changes to satisfy societal and peer-based expectations as opposed to their own, especially for those that are their “friends”, </a:t>
            </a:r>
            <a:r>
              <a:rPr lang="en-US"/>
              <a:t>or people that are aligned with them.</a:t>
            </a:r>
            <a:endParaRPr lang="en-US" dirty="0"/>
          </a:p>
        </p:txBody>
      </p:sp>
      <p:sp>
        <p:nvSpPr>
          <p:cNvPr id="4" name="Slide Number Placeholder 3"/>
          <p:cNvSpPr>
            <a:spLocks noGrp="1"/>
          </p:cNvSpPr>
          <p:nvPr>
            <p:ph type="sldNum" sz="quarter" idx="5"/>
          </p:nvPr>
        </p:nvSpPr>
        <p:spPr/>
        <p:txBody>
          <a:bodyPr/>
          <a:lstStyle/>
          <a:p>
            <a:fld id="{0F4FBB2D-3644-3144-A4C9-0F6D4152931F}" type="slidenum">
              <a:rPr lang="en-US" smtClean="0"/>
              <a:t>17</a:t>
            </a:fld>
            <a:endParaRPr lang="en-US"/>
          </a:p>
        </p:txBody>
      </p:sp>
    </p:spTree>
    <p:extLst>
      <p:ext uri="{BB962C8B-B14F-4D97-AF65-F5344CB8AC3E}">
        <p14:creationId xmlns:p14="http://schemas.microsoft.com/office/powerpoint/2010/main" val="9877385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while the magnitude of polarization increases lessens over time, polarization continues to increase between each semester boundary</a:t>
            </a:r>
          </a:p>
        </p:txBody>
      </p:sp>
      <p:sp>
        <p:nvSpPr>
          <p:cNvPr id="4" name="Slide Number Placeholder 3"/>
          <p:cNvSpPr>
            <a:spLocks noGrp="1"/>
          </p:cNvSpPr>
          <p:nvPr>
            <p:ph type="sldNum" sz="quarter" idx="5"/>
          </p:nvPr>
        </p:nvSpPr>
        <p:spPr/>
        <p:txBody>
          <a:bodyPr/>
          <a:lstStyle/>
          <a:p>
            <a:fld id="{0F4FBB2D-3644-3144-A4C9-0F6D4152931F}" type="slidenum">
              <a:rPr lang="en-US" smtClean="0"/>
              <a:t>18</a:t>
            </a:fld>
            <a:endParaRPr lang="en-US"/>
          </a:p>
        </p:txBody>
      </p:sp>
    </p:spTree>
    <p:extLst>
      <p:ext uri="{BB962C8B-B14F-4D97-AF65-F5344CB8AC3E}">
        <p14:creationId xmlns:p14="http://schemas.microsoft.com/office/powerpoint/2010/main" val="28910300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98B7D-8D55-53A9-56F9-76309E9F7A4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ED59711-9EA5-40CC-0682-C1E6D8962DA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B08AEC8-23B6-51ED-571A-697EDBA26ED6}"/>
              </a:ext>
            </a:extLst>
          </p:cNvPr>
          <p:cNvSpPr>
            <a:spLocks noGrp="1"/>
          </p:cNvSpPr>
          <p:nvPr>
            <p:ph type="dt" sz="half" idx="10"/>
          </p:nvPr>
        </p:nvSpPr>
        <p:spPr/>
        <p:txBody>
          <a:bodyPr/>
          <a:lstStyle/>
          <a:p>
            <a:fld id="{A6A38029-C5C3-964C-B21E-E2DD77A485A6}" type="datetimeFigureOut">
              <a:rPr lang="en-US" smtClean="0"/>
              <a:t>10/30/2023</a:t>
            </a:fld>
            <a:endParaRPr lang="en-US"/>
          </a:p>
        </p:txBody>
      </p:sp>
      <p:sp>
        <p:nvSpPr>
          <p:cNvPr id="5" name="Footer Placeholder 4">
            <a:extLst>
              <a:ext uri="{FF2B5EF4-FFF2-40B4-BE49-F238E27FC236}">
                <a16:creationId xmlns:a16="http://schemas.microsoft.com/office/drawing/2014/main" id="{6A4F70BF-2273-A5C8-D35B-34DE82F3E2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14DC3C-8B57-A46E-369D-2B87EB532919}"/>
              </a:ext>
            </a:extLst>
          </p:cNvPr>
          <p:cNvSpPr>
            <a:spLocks noGrp="1"/>
          </p:cNvSpPr>
          <p:nvPr>
            <p:ph type="sldNum" sz="quarter" idx="12"/>
          </p:nvPr>
        </p:nvSpPr>
        <p:spPr/>
        <p:txBody>
          <a:bodyPr/>
          <a:lstStyle/>
          <a:p>
            <a:fld id="{383FE269-7166-8D47-86BD-22D946C8CB24}" type="slidenum">
              <a:rPr lang="en-US" smtClean="0"/>
              <a:t>‹#›</a:t>
            </a:fld>
            <a:endParaRPr lang="en-US"/>
          </a:p>
        </p:txBody>
      </p:sp>
    </p:spTree>
    <p:extLst>
      <p:ext uri="{BB962C8B-B14F-4D97-AF65-F5344CB8AC3E}">
        <p14:creationId xmlns:p14="http://schemas.microsoft.com/office/powerpoint/2010/main" val="2970955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54C82-9E88-4BAE-8F7A-01701CBB536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BA8A727-4A90-0739-BA54-4255CA3B23E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E077EC-520D-F589-F5E1-5F6EA6843679}"/>
              </a:ext>
            </a:extLst>
          </p:cNvPr>
          <p:cNvSpPr>
            <a:spLocks noGrp="1"/>
          </p:cNvSpPr>
          <p:nvPr>
            <p:ph type="dt" sz="half" idx="10"/>
          </p:nvPr>
        </p:nvSpPr>
        <p:spPr/>
        <p:txBody>
          <a:bodyPr/>
          <a:lstStyle/>
          <a:p>
            <a:fld id="{A6A38029-C5C3-964C-B21E-E2DD77A485A6}" type="datetimeFigureOut">
              <a:rPr lang="en-US" smtClean="0"/>
              <a:t>10/30/2023</a:t>
            </a:fld>
            <a:endParaRPr lang="en-US"/>
          </a:p>
        </p:txBody>
      </p:sp>
      <p:sp>
        <p:nvSpPr>
          <p:cNvPr id="5" name="Footer Placeholder 4">
            <a:extLst>
              <a:ext uri="{FF2B5EF4-FFF2-40B4-BE49-F238E27FC236}">
                <a16:creationId xmlns:a16="http://schemas.microsoft.com/office/drawing/2014/main" id="{E9FE7C6B-6CC2-7206-59C3-77EBA7B926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9F579D-59F2-03C6-E907-92FE2C283A46}"/>
              </a:ext>
            </a:extLst>
          </p:cNvPr>
          <p:cNvSpPr>
            <a:spLocks noGrp="1"/>
          </p:cNvSpPr>
          <p:nvPr>
            <p:ph type="sldNum" sz="quarter" idx="12"/>
          </p:nvPr>
        </p:nvSpPr>
        <p:spPr/>
        <p:txBody>
          <a:bodyPr/>
          <a:lstStyle/>
          <a:p>
            <a:fld id="{383FE269-7166-8D47-86BD-22D946C8CB24}" type="slidenum">
              <a:rPr lang="en-US" smtClean="0"/>
              <a:t>‹#›</a:t>
            </a:fld>
            <a:endParaRPr lang="en-US"/>
          </a:p>
        </p:txBody>
      </p:sp>
    </p:spTree>
    <p:extLst>
      <p:ext uri="{BB962C8B-B14F-4D97-AF65-F5344CB8AC3E}">
        <p14:creationId xmlns:p14="http://schemas.microsoft.com/office/powerpoint/2010/main" val="3435081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E7FBA66-FEFB-49EB-71C5-E39D842B090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D3A8C39-01CA-38EC-7F90-7DC48F4AF48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885D08-3E6C-6984-59DB-974C0AFCF179}"/>
              </a:ext>
            </a:extLst>
          </p:cNvPr>
          <p:cNvSpPr>
            <a:spLocks noGrp="1"/>
          </p:cNvSpPr>
          <p:nvPr>
            <p:ph type="dt" sz="half" idx="10"/>
          </p:nvPr>
        </p:nvSpPr>
        <p:spPr/>
        <p:txBody>
          <a:bodyPr/>
          <a:lstStyle/>
          <a:p>
            <a:fld id="{A6A38029-C5C3-964C-B21E-E2DD77A485A6}" type="datetimeFigureOut">
              <a:rPr lang="en-US" smtClean="0"/>
              <a:t>10/30/2023</a:t>
            </a:fld>
            <a:endParaRPr lang="en-US"/>
          </a:p>
        </p:txBody>
      </p:sp>
      <p:sp>
        <p:nvSpPr>
          <p:cNvPr id="5" name="Footer Placeholder 4">
            <a:extLst>
              <a:ext uri="{FF2B5EF4-FFF2-40B4-BE49-F238E27FC236}">
                <a16:creationId xmlns:a16="http://schemas.microsoft.com/office/drawing/2014/main" id="{2E35C71F-F9CF-FA86-88FE-0D9CECCB4F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5E81FF-9C8C-4D0D-C6C5-E66732A5041F}"/>
              </a:ext>
            </a:extLst>
          </p:cNvPr>
          <p:cNvSpPr>
            <a:spLocks noGrp="1"/>
          </p:cNvSpPr>
          <p:nvPr>
            <p:ph type="sldNum" sz="quarter" idx="12"/>
          </p:nvPr>
        </p:nvSpPr>
        <p:spPr/>
        <p:txBody>
          <a:bodyPr/>
          <a:lstStyle/>
          <a:p>
            <a:fld id="{383FE269-7166-8D47-86BD-22D946C8CB24}" type="slidenum">
              <a:rPr lang="en-US" smtClean="0"/>
              <a:t>‹#›</a:t>
            </a:fld>
            <a:endParaRPr lang="en-US"/>
          </a:p>
        </p:txBody>
      </p:sp>
    </p:spTree>
    <p:extLst>
      <p:ext uri="{BB962C8B-B14F-4D97-AF65-F5344CB8AC3E}">
        <p14:creationId xmlns:p14="http://schemas.microsoft.com/office/powerpoint/2010/main" val="4008301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04C50-FED1-9277-D463-1B7A518798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7C3E98-36CE-81E7-DC52-C394A0A8C55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EB7E54-98E8-82CB-57EE-CEAB4F16BC56}"/>
              </a:ext>
            </a:extLst>
          </p:cNvPr>
          <p:cNvSpPr>
            <a:spLocks noGrp="1"/>
          </p:cNvSpPr>
          <p:nvPr>
            <p:ph type="dt" sz="half" idx="10"/>
          </p:nvPr>
        </p:nvSpPr>
        <p:spPr/>
        <p:txBody>
          <a:bodyPr/>
          <a:lstStyle/>
          <a:p>
            <a:fld id="{A6A38029-C5C3-964C-B21E-E2DD77A485A6}" type="datetimeFigureOut">
              <a:rPr lang="en-US" smtClean="0"/>
              <a:t>10/30/2023</a:t>
            </a:fld>
            <a:endParaRPr lang="en-US"/>
          </a:p>
        </p:txBody>
      </p:sp>
      <p:sp>
        <p:nvSpPr>
          <p:cNvPr id="5" name="Footer Placeholder 4">
            <a:extLst>
              <a:ext uri="{FF2B5EF4-FFF2-40B4-BE49-F238E27FC236}">
                <a16:creationId xmlns:a16="http://schemas.microsoft.com/office/drawing/2014/main" id="{896BF370-72E5-EF23-1257-32D7A80522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DD8D8B-9DFC-181D-6378-88FB2E6BC8D3}"/>
              </a:ext>
            </a:extLst>
          </p:cNvPr>
          <p:cNvSpPr>
            <a:spLocks noGrp="1"/>
          </p:cNvSpPr>
          <p:nvPr>
            <p:ph type="sldNum" sz="quarter" idx="12"/>
          </p:nvPr>
        </p:nvSpPr>
        <p:spPr/>
        <p:txBody>
          <a:bodyPr/>
          <a:lstStyle/>
          <a:p>
            <a:fld id="{383FE269-7166-8D47-86BD-22D946C8CB24}" type="slidenum">
              <a:rPr lang="en-US" smtClean="0"/>
              <a:t>‹#›</a:t>
            </a:fld>
            <a:endParaRPr lang="en-US"/>
          </a:p>
        </p:txBody>
      </p:sp>
    </p:spTree>
    <p:extLst>
      <p:ext uri="{BB962C8B-B14F-4D97-AF65-F5344CB8AC3E}">
        <p14:creationId xmlns:p14="http://schemas.microsoft.com/office/powerpoint/2010/main" val="41086377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C48B7-52BF-0181-C78B-91680734B47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045DD67-DBF5-06E3-FA09-0B862955D57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CC51725-8819-EA64-B8E8-76B66B0B3DC2}"/>
              </a:ext>
            </a:extLst>
          </p:cNvPr>
          <p:cNvSpPr>
            <a:spLocks noGrp="1"/>
          </p:cNvSpPr>
          <p:nvPr>
            <p:ph type="dt" sz="half" idx="10"/>
          </p:nvPr>
        </p:nvSpPr>
        <p:spPr/>
        <p:txBody>
          <a:bodyPr/>
          <a:lstStyle/>
          <a:p>
            <a:fld id="{A6A38029-C5C3-964C-B21E-E2DD77A485A6}" type="datetimeFigureOut">
              <a:rPr lang="en-US" smtClean="0"/>
              <a:t>10/30/2023</a:t>
            </a:fld>
            <a:endParaRPr lang="en-US"/>
          </a:p>
        </p:txBody>
      </p:sp>
      <p:sp>
        <p:nvSpPr>
          <p:cNvPr id="5" name="Footer Placeholder 4">
            <a:extLst>
              <a:ext uri="{FF2B5EF4-FFF2-40B4-BE49-F238E27FC236}">
                <a16:creationId xmlns:a16="http://schemas.microsoft.com/office/drawing/2014/main" id="{314B4C47-3985-5AEF-B0B6-F823E4CA5B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9F1DE7-90C7-3906-460B-5F11B94F115D}"/>
              </a:ext>
            </a:extLst>
          </p:cNvPr>
          <p:cNvSpPr>
            <a:spLocks noGrp="1"/>
          </p:cNvSpPr>
          <p:nvPr>
            <p:ph type="sldNum" sz="quarter" idx="12"/>
          </p:nvPr>
        </p:nvSpPr>
        <p:spPr/>
        <p:txBody>
          <a:bodyPr/>
          <a:lstStyle/>
          <a:p>
            <a:fld id="{383FE269-7166-8D47-86BD-22D946C8CB24}" type="slidenum">
              <a:rPr lang="en-US" smtClean="0"/>
              <a:t>‹#›</a:t>
            </a:fld>
            <a:endParaRPr lang="en-US"/>
          </a:p>
        </p:txBody>
      </p:sp>
    </p:spTree>
    <p:extLst>
      <p:ext uri="{BB962C8B-B14F-4D97-AF65-F5344CB8AC3E}">
        <p14:creationId xmlns:p14="http://schemas.microsoft.com/office/powerpoint/2010/main" val="7342794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38A5A-35BF-0783-1F21-AC91045F0E2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223163-6739-A000-E6BE-9D0E44E2222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0D51900-F62B-D8EB-929F-F67E666D888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A577F7A-2EFC-BC6D-E50A-2C1ECA9CBCFD}"/>
              </a:ext>
            </a:extLst>
          </p:cNvPr>
          <p:cNvSpPr>
            <a:spLocks noGrp="1"/>
          </p:cNvSpPr>
          <p:nvPr>
            <p:ph type="dt" sz="half" idx="10"/>
          </p:nvPr>
        </p:nvSpPr>
        <p:spPr/>
        <p:txBody>
          <a:bodyPr/>
          <a:lstStyle/>
          <a:p>
            <a:fld id="{A6A38029-C5C3-964C-B21E-E2DD77A485A6}" type="datetimeFigureOut">
              <a:rPr lang="en-US" smtClean="0"/>
              <a:t>10/30/2023</a:t>
            </a:fld>
            <a:endParaRPr lang="en-US"/>
          </a:p>
        </p:txBody>
      </p:sp>
      <p:sp>
        <p:nvSpPr>
          <p:cNvPr id="6" name="Footer Placeholder 5">
            <a:extLst>
              <a:ext uri="{FF2B5EF4-FFF2-40B4-BE49-F238E27FC236}">
                <a16:creationId xmlns:a16="http://schemas.microsoft.com/office/drawing/2014/main" id="{965C1F03-97EA-6E62-5FF0-D17291E8E1F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627B30-EFF8-9ED0-F5B3-88FB648DBC47}"/>
              </a:ext>
            </a:extLst>
          </p:cNvPr>
          <p:cNvSpPr>
            <a:spLocks noGrp="1"/>
          </p:cNvSpPr>
          <p:nvPr>
            <p:ph type="sldNum" sz="quarter" idx="12"/>
          </p:nvPr>
        </p:nvSpPr>
        <p:spPr/>
        <p:txBody>
          <a:bodyPr/>
          <a:lstStyle/>
          <a:p>
            <a:fld id="{383FE269-7166-8D47-86BD-22D946C8CB24}" type="slidenum">
              <a:rPr lang="en-US" smtClean="0"/>
              <a:t>‹#›</a:t>
            </a:fld>
            <a:endParaRPr lang="en-US"/>
          </a:p>
        </p:txBody>
      </p:sp>
    </p:spTree>
    <p:extLst>
      <p:ext uri="{BB962C8B-B14F-4D97-AF65-F5344CB8AC3E}">
        <p14:creationId xmlns:p14="http://schemas.microsoft.com/office/powerpoint/2010/main" val="1654299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BD64C-7290-95D4-44F9-538524A83D0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9A38E79-A9B8-E16D-E796-FC65A3A29D4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70922D9-496E-7F30-E0FE-28279118BD4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1EEC5D1-E250-887E-E09C-55562D044B9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4F23DB0-0E09-1C7D-CF32-BE48912CC31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B6188C4-78B5-1328-34C9-AE5EE14B9840}"/>
              </a:ext>
            </a:extLst>
          </p:cNvPr>
          <p:cNvSpPr>
            <a:spLocks noGrp="1"/>
          </p:cNvSpPr>
          <p:nvPr>
            <p:ph type="dt" sz="half" idx="10"/>
          </p:nvPr>
        </p:nvSpPr>
        <p:spPr/>
        <p:txBody>
          <a:bodyPr/>
          <a:lstStyle/>
          <a:p>
            <a:fld id="{A6A38029-C5C3-964C-B21E-E2DD77A485A6}" type="datetimeFigureOut">
              <a:rPr lang="en-US" smtClean="0"/>
              <a:t>10/30/2023</a:t>
            </a:fld>
            <a:endParaRPr lang="en-US"/>
          </a:p>
        </p:txBody>
      </p:sp>
      <p:sp>
        <p:nvSpPr>
          <p:cNvPr id="8" name="Footer Placeholder 7">
            <a:extLst>
              <a:ext uri="{FF2B5EF4-FFF2-40B4-BE49-F238E27FC236}">
                <a16:creationId xmlns:a16="http://schemas.microsoft.com/office/drawing/2014/main" id="{661762A3-7921-7F07-1091-74595EF235A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B543EE7-6DB3-62A0-317A-D2A594ECF4D4}"/>
              </a:ext>
            </a:extLst>
          </p:cNvPr>
          <p:cNvSpPr>
            <a:spLocks noGrp="1"/>
          </p:cNvSpPr>
          <p:nvPr>
            <p:ph type="sldNum" sz="quarter" idx="12"/>
          </p:nvPr>
        </p:nvSpPr>
        <p:spPr/>
        <p:txBody>
          <a:bodyPr/>
          <a:lstStyle/>
          <a:p>
            <a:fld id="{383FE269-7166-8D47-86BD-22D946C8CB24}" type="slidenum">
              <a:rPr lang="en-US" smtClean="0"/>
              <a:t>‹#›</a:t>
            </a:fld>
            <a:endParaRPr lang="en-US"/>
          </a:p>
        </p:txBody>
      </p:sp>
    </p:spTree>
    <p:extLst>
      <p:ext uri="{BB962C8B-B14F-4D97-AF65-F5344CB8AC3E}">
        <p14:creationId xmlns:p14="http://schemas.microsoft.com/office/powerpoint/2010/main" val="23169849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F098F-9756-0200-6DAB-318A2F05C4F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0AAF33-9F07-EB3E-134A-F6A2A0CD6514}"/>
              </a:ext>
            </a:extLst>
          </p:cNvPr>
          <p:cNvSpPr>
            <a:spLocks noGrp="1"/>
          </p:cNvSpPr>
          <p:nvPr>
            <p:ph type="dt" sz="half" idx="10"/>
          </p:nvPr>
        </p:nvSpPr>
        <p:spPr/>
        <p:txBody>
          <a:bodyPr/>
          <a:lstStyle/>
          <a:p>
            <a:fld id="{A6A38029-C5C3-964C-B21E-E2DD77A485A6}" type="datetimeFigureOut">
              <a:rPr lang="en-US" smtClean="0"/>
              <a:t>10/30/2023</a:t>
            </a:fld>
            <a:endParaRPr lang="en-US"/>
          </a:p>
        </p:txBody>
      </p:sp>
      <p:sp>
        <p:nvSpPr>
          <p:cNvPr id="4" name="Footer Placeholder 3">
            <a:extLst>
              <a:ext uri="{FF2B5EF4-FFF2-40B4-BE49-F238E27FC236}">
                <a16:creationId xmlns:a16="http://schemas.microsoft.com/office/drawing/2014/main" id="{99D1C0BC-A63F-7045-C45F-AD7D10A17F0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3FEF23B-5362-21A7-1073-0514ABB2D38F}"/>
              </a:ext>
            </a:extLst>
          </p:cNvPr>
          <p:cNvSpPr>
            <a:spLocks noGrp="1"/>
          </p:cNvSpPr>
          <p:nvPr>
            <p:ph type="sldNum" sz="quarter" idx="12"/>
          </p:nvPr>
        </p:nvSpPr>
        <p:spPr/>
        <p:txBody>
          <a:bodyPr/>
          <a:lstStyle/>
          <a:p>
            <a:fld id="{383FE269-7166-8D47-86BD-22D946C8CB24}" type="slidenum">
              <a:rPr lang="en-US" smtClean="0"/>
              <a:t>‹#›</a:t>
            </a:fld>
            <a:endParaRPr lang="en-US"/>
          </a:p>
        </p:txBody>
      </p:sp>
    </p:spTree>
    <p:extLst>
      <p:ext uri="{BB962C8B-B14F-4D97-AF65-F5344CB8AC3E}">
        <p14:creationId xmlns:p14="http://schemas.microsoft.com/office/powerpoint/2010/main" val="10105882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3D212B7-FA65-2ABA-791A-E55D57B5EFAC}"/>
              </a:ext>
            </a:extLst>
          </p:cNvPr>
          <p:cNvSpPr>
            <a:spLocks noGrp="1"/>
          </p:cNvSpPr>
          <p:nvPr>
            <p:ph type="dt" sz="half" idx="10"/>
          </p:nvPr>
        </p:nvSpPr>
        <p:spPr/>
        <p:txBody>
          <a:bodyPr/>
          <a:lstStyle/>
          <a:p>
            <a:fld id="{A6A38029-C5C3-964C-B21E-E2DD77A485A6}" type="datetimeFigureOut">
              <a:rPr lang="en-US" smtClean="0"/>
              <a:t>10/30/2023</a:t>
            </a:fld>
            <a:endParaRPr lang="en-US"/>
          </a:p>
        </p:txBody>
      </p:sp>
      <p:sp>
        <p:nvSpPr>
          <p:cNvPr id="3" name="Footer Placeholder 2">
            <a:extLst>
              <a:ext uri="{FF2B5EF4-FFF2-40B4-BE49-F238E27FC236}">
                <a16:creationId xmlns:a16="http://schemas.microsoft.com/office/drawing/2014/main" id="{3DDC7C52-A483-0450-CF9E-8CCFDA109A3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52A0333-AA7F-99B7-EE25-B8A31AAA275B}"/>
              </a:ext>
            </a:extLst>
          </p:cNvPr>
          <p:cNvSpPr>
            <a:spLocks noGrp="1"/>
          </p:cNvSpPr>
          <p:nvPr>
            <p:ph type="sldNum" sz="quarter" idx="12"/>
          </p:nvPr>
        </p:nvSpPr>
        <p:spPr/>
        <p:txBody>
          <a:bodyPr/>
          <a:lstStyle/>
          <a:p>
            <a:fld id="{383FE269-7166-8D47-86BD-22D946C8CB24}" type="slidenum">
              <a:rPr lang="en-US" smtClean="0"/>
              <a:t>‹#›</a:t>
            </a:fld>
            <a:endParaRPr lang="en-US"/>
          </a:p>
        </p:txBody>
      </p:sp>
    </p:spTree>
    <p:extLst>
      <p:ext uri="{BB962C8B-B14F-4D97-AF65-F5344CB8AC3E}">
        <p14:creationId xmlns:p14="http://schemas.microsoft.com/office/powerpoint/2010/main" val="21805662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1DF3A-7271-F771-832B-52A5012AAD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59D63-7C6A-F3C7-9DBC-AE0607F4F9C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A541F25-302C-A0D7-18A9-34DDA64BB4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FC2BC95-07C1-32BD-629F-0CCFBB3611A0}"/>
              </a:ext>
            </a:extLst>
          </p:cNvPr>
          <p:cNvSpPr>
            <a:spLocks noGrp="1"/>
          </p:cNvSpPr>
          <p:nvPr>
            <p:ph type="dt" sz="half" idx="10"/>
          </p:nvPr>
        </p:nvSpPr>
        <p:spPr/>
        <p:txBody>
          <a:bodyPr/>
          <a:lstStyle/>
          <a:p>
            <a:fld id="{A6A38029-C5C3-964C-B21E-E2DD77A485A6}" type="datetimeFigureOut">
              <a:rPr lang="en-US" smtClean="0"/>
              <a:t>10/30/2023</a:t>
            </a:fld>
            <a:endParaRPr lang="en-US"/>
          </a:p>
        </p:txBody>
      </p:sp>
      <p:sp>
        <p:nvSpPr>
          <p:cNvPr id="6" name="Footer Placeholder 5">
            <a:extLst>
              <a:ext uri="{FF2B5EF4-FFF2-40B4-BE49-F238E27FC236}">
                <a16:creationId xmlns:a16="http://schemas.microsoft.com/office/drawing/2014/main" id="{41589942-9663-7785-EE4D-D12D54C4CA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AA62682-A713-2B03-A1BB-87915211336D}"/>
              </a:ext>
            </a:extLst>
          </p:cNvPr>
          <p:cNvSpPr>
            <a:spLocks noGrp="1"/>
          </p:cNvSpPr>
          <p:nvPr>
            <p:ph type="sldNum" sz="quarter" idx="12"/>
          </p:nvPr>
        </p:nvSpPr>
        <p:spPr/>
        <p:txBody>
          <a:bodyPr/>
          <a:lstStyle/>
          <a:p>
            <a:fld id="{383FE269-7166-8D47-86BD-22D946C8CB24}" type="slidenum">
              <a:rPr lang="en-US" smtClean="0"/>
              <a:t>‹#›</a:t>
            </a:fld>
            <a:endParaRPr lang="en-US"/>
          </a:p>
        </p:txBody>
      </p:sp>
    </p:spTree>
    <p:extLst>
      <p:ext uri="{BB962C8B-B14F-4D97-AF65-F5344CB8AC3E}">
        <p14:creationId xmlns:p14="http://schemas.microsoft.com/office/powerpoint/2010/main" val="33132620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C79D1-2C34-B295-8F7E-9CBCAE47F8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DC67DC7-A141-9455-D05B-1FDFDB0D5BA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BB889F5-1465-0E7C-9F51-78C7585F5D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9F32C5B-FC31-0B2B-D14F-9FEC57D1D8B0}"/>
              </a:ext>
            </a:extLst>
          </p:cNvPr>
          <p:cNvSpPr>
            <a:spLocks noGrp="1"/>
          </p:cNvSpPr>
          <p:nvPr>
            <p:ph type="dt" sz="half" idx="10"/>
          </p:nvPr>
        </p:nvSpPr>
        <p:spPr/>
        <p:txBody>
          <a:bodyPr/>
          <a:lstStyle/>
          <a:p>
            <a:fld id="{A6A38029-C5C3-964C-B21E-E2DD77A485A6}" type="datetimeFigureOut">
              <a:rPr lang="en-US" smtClean="0"/>
              <a:t>10/30/2023</a:t>
            </a:fld>
            <a:endParaRPr lang="en-US"/>
          </a:p>
        </p:txBody>
      </p:sp>
      <p:sp>
        <p:nvSpPr>
          <p:cNvPr id="6" name="Footer Placeholder 5">
            <a:extLst>
              <a:ext uri="{FF2B5EF4-FFF2-40B4-BE49-F238E27FC236}">
                <a16:creationId xmlns:a16="http://schemas.microsoft.com/office/drawing/2014/main" id="{0CFB0CF9-3C2B-ACB7-32C5-FF98B93633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BEB0D1-C27B-10BC-55D3-E67AF38339D4}"/>
              </a:ext>
            </a:extLst>
          </p:cNvPr>
          <p:cNvSpPr>
            <a:spLocks noGrp="1"/>
          </p:cNvSpPr>
          <p:nvPr>
            <p:ph type="sldNum" sz="quarter" idx="12"/>
          </p:nvPr>
        </p:nvSpPr>
        <p:spPr/>
        <p:txBody>
          <a:bodyPr/>
          <a:lstStyle/>
          <a:p>
            <a:fld id="{383FE269-7166-8D47-86BD-22D946C8CB24}" type="slidenum">
              <a:rPr lang="en-US" smtClean="0"/>
              <a:t>‹#›</a:t>
            </a:fld>
            <a:endParaRPr lang="en-US"/>
          </a:p>
        </p:txBody>
      </p:sp>
    </p:spTree>
    <p:extLst>
      <p:ext uri="{BB962C8B-B14F-4D97-AF65-F5344CB8AC3E}">
        <p14:creationId xmlns:p14="http://schemas.microsoft.com/office/powerpoint/2010/main" val="4831385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8E7FE5-FE03-1F87-DEFB-0B7D3266AA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EE5780A-9041-F34E-5D87-B17D519A0F8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7AD0F5-B890-034E-83E5-89C232C5D20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A38029-C5C3-964C-B21E-E2DD77A485A6}" type="datetimeFigureOut">
              <a:rPr lang="en-US" smtClean="0"/>
              <a:t>10/30/2023</a:t>
            </a:fld>
            <a:endParaRPr lang="en-US"/>
          </a:p>
        </p:txBody>
      </p:sp>
      <p:sp>
        <p:nvSpPr>
          <p:cNvPr id="5" name="Footer Placeholder 4">
            <a:extLst>
              <a:ext uri="{FF2B5EF4-FFF2-40B4-BE49-F238E27FC236}">
                <a16:creationId xmlns:a16="http://schemas.microsoft.com/office/drawing/2014/main" id="{7320E245-2631-215A-12AA-50CD395B73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8AA5A0C-BFA9-CAFE-012D-F615FB601D7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3FE269-7166-8D47-86BD-22D946C8CB24}" type="slidenum">
              <a:rPr lang="en-US" smtClean="0"/>
              <a:t>‹#›</a:t>
            </a:fld>
            <a:endParaRPr lang="en-US"/>
          </a:p>
        </p:txBody>
      </p:sp>
    </p:spTree>
    <p:extLst>
      <p:ext uri="{BB962C8B-B14F-4D97-AF65-F5344CB8AC3E}">
        <p14:creationId xmlns:p14="http://schemas.microsoft.com/office/powerpoint/2010/main" val="17346799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24.png"/><Relationship Id="rId7"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6.png"/><Relationship Id="rId10" Type="http://schemas.openxmlformats.org/officeDocument/2006/relationships/image" Target="../media/image5.svg"/><Relationship Id="rId4" Type="http://schemas.openxmlformats.org/officeDocument/2006/relationships/image" Target="../media/image1.jpeg"/><Relationship Id="rId9"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1.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1.sv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8.sv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1.jpeg"/></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0.png"/><Relationship Id="rId1" Type="http://schemas.openxmlformats.org/officeDocument/2006/relationships/slideLayout" Target="../slideLayouts/slideLayout2.xml"/><Relationship Id="rId5" Type="http://schemas.openxmlformats.org/officeDocument/2006/relationships/image" Target="../media/image380.png"/><Relationship Id="rId4" Type="http://schemas.openxmlformats.org/officeDocument/2006/relationships/image" Target="../media/image370.png"/></Relationships>
</file>

<file path=ppt/slides/_rels/slide23.xml.rels><?xml version="1.0" encoding="UTF-8" standalone="yes"?>
<Relationships xmlns="http://schemas.openxmlformats.org/package/2006/relationships"><Relationship Id="rId3" Type="http://schemas.openxmlformats.org/officeDocument/2006/relationships/image" Target="../media/image390.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0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8.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image" Target="../media/image1.jpeg"/><Relationship Id="rId7"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43.png"/></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3.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13.svg"/><Relationship Id="rId4" Type="http://schemas.openxmlformats.org/officeDocument/2006/relationships/image" Target="../media/image8.svg"/><Relationship Id="rId9" Type="http://schemas.openxmlformats.org/officeDocument/2006/relationships/image" Target="../media/image12.png"/></Relationships>
</file>

<file path=ppt/slides/_rels/slide30.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1.jpeg"/><Relationship Id="rId7" Type="http://schemas.openxmlformats.org/officeDocument/2006/relationships/image" Target="../media/image2.png"/><Relationship Id="rId12" Type="http://schemas.openxmlformats.org/officeDocument/2006/relationships/image" Target="../media/image10.sv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microsoft.com/office/2007/relationships/hdphoto" Target="../media/hdphoto1.wdp"/><Relationship Id="rId11" Type="http://schemas.openxmlformats.org/officeDocument/2006/relationships/image" Target="../media/image9.png"/><Relationship Id="rId5" Type="http://schemas.openxmlformats.org/officeDocument/2006/relationships/image" Target="../media/image48.png"/><Relationship Id="rId10" Type="http://schemas.openxmlformats.org/officeDocument/2006/relationships/image" Target="../media/image50.svg"/><Relationship Id="rId4" Type="http://schemas.openxmlformats.org/officeDocument/2006/relationships/image" Target="../media/image47.png"/><Relationship Id="rId9" Type="http://schemas.openxmlformats.org/officeDocument/2006/relationships/image" Target="../media/image49.png"/></Relationships>
</file>

<file path=ppt/slides/_rels/slide3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1.jpeg"/><Relationship Id="rId1" Type="http://schemas.openxmlformats.org/officeDocument/2006/relationships/slideLayout" Target="../slideLayouts/slideLayout2.xml"/><Relationship Id="rId4" Type="http://schemas.microsoft.com/office/2007/relationships/hdphoto" Target="../media/hdphoto2.wdp"/></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33.xml.rels><?xml version="1.0" encoding="UTF-8" standalone="yes"?>
<Relationships xmlns="http://schemas.openxmlformats.org/package/2006/relationships"><Relationship Id="rId8" Type="http://schemas.openxmlformats.org/officeDocument/2006/relationships/hyperlink" Target="https://mediabiasfactcheck.com/" TargetMode="External"/><Relationship Id="rId3" Type="http://schemas.openxmlformats.org/officeDocument/2006/relationships/hyperlink" Target="https://www.cnn.com/" TargetMode="External"/><Relationship Id="rId7" Type="http://schemas.openxmlformats.org/officeDocument/2006/relationships/hyperlink" Target="https://www.allsides.com/unbiased-balanced-news"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s://www.allsides.com/media-bias/media-bias-chart" TargetMode="External"/><Relationship Id="rId5" Type="http://schemas.openxmlformats.org/officeDocument/2006/relationships/image" Target="../media/image53.jpeg"/><Relationship Id="rId4" Type="http://schemas.openxmlformats.org/officeDocument/2006/relationships/image" Target="../media/image1.jpeg"/></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54.emf"/></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1.sv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8.svg"/><Relationship Id="rId4" Type="http://schemas.openxmlformats.org/officeDocument/2006/relationships/image" Target="../media/image6.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1.jpeg"/><Relationship Id="rId7" Type="http://schemas.openxmlformats.org/officeDocument/2006/relationships/image" Target="../media/image8.svg"/><Relationship Id="rId12" Type="http://schemas.openxmlformats.org/officeDocument/2006/relationships/image" Target="../media/image310.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58.svg"/><Relationship Id="rId5" Type="http://schemas.openxmlformats.org/officeDocument/2006/relationships/image" Target="../media/image11.svg"/><Relationship Id="rId10" Type="http://schemas.openxmlformats.org/officeDocument/2006/relationships/image" Target="../media/image57.png"/><Relationship Id="rId4" Type="http://schemas.openxmlformats.org/officeDocument/2006/relationships/image" Target="../media/image2.png"/><Relationship Id="rId9" Type="http://schemas.openxmlformats.org/officeDocument/2006/relationships/image" Target="../media/image56.sv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4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4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hyperlink" Target="https://en.wikipedia.org/wiki/NOMINATE_(scaling_method)" TargetMode="External"/><Relationship Id="rId4" Type="http://schemas.openxmlformats.org/officeDocument/2006/relationships/image" Target="../media/image61.jpeg"/></Relationships>
</file>

<file path=ppt/slides/_rels/slide43.x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4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4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9.svg"/><Relationship Id="rId3" Type="http://schemas.openxmlformats.org/officeDocument/2006/relationships/image" Target="../media/image1.jpeg"/><Relationship Id="rId7" Type="http://schemas.openxmlformats.org/officeDocument/2006/relationships/image" Target="../media/image17.svg"/><Relationship Id="rId12"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11.svg"/><Relationship Id="rId5" Type="http://schemas.openxmlformats.org/officeDocument/2006/relationships/image" Target="../media/image10.svg"/><Relationship Id="rId15" Type="http://schemas.openxmlformats.org/officeDocument/2006/relationships/image" Target="../media/image21.svg"/><Relationship Id="rId10" Type="http://schemas.openxmlformats.org/officeDocument/2006/relationships/image" Target="../media/image2.png"/><Relationship Id="rId4" Type="http://schemas.openxmlformats.org/officeDocument/2006/relationships/image" Target="../media/image9.png"/><Relationship Id="rId9" Type="http://schemas.openxmlformats.org/officeDocument/2006/relationships/image" Target="../media/image8.svg"/><Relationship Id="rId1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13.svg"/><Relationship Id="rId4" Type="http://schemas.openxmlformats.org/officeDocument/2006/relationships/image" Target="../media/image8.svg"/><Relationship Id="rId9" Type="http://schemas.openxmlformats.org/officeDocument/2006/relationships/image" Target="../media/image12.png"/></Relationships>
</file>

<file path=ppt/slides/_rels/slide8.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image" Target="../media/image6.png"/><Relationship Id="rId7"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1.svg"/><Relationship Id="rId5" Type="http://schemas.openxmlformats.org/officeDocument/2006/relationships/image" Target="../media/image2.png"/><Relationship Id="rId4" Type="http://schemas.openxmlformats.org/officeDocument/2006/relationships/image" Target="../media/image8.sv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9">
            <a:extLst>
              <a:ext uri="{FF2B5EF4-FFF2-40B4-BE49-F238E27FC236}">
                <a16:creationId xmlns:a16="http://schemas.microsoft.com/office/drawing/2014/main" id="{0C529324-F781-0B70-0E4A-E9397696FA82}"/>
              </a:ext>
            </a:extLst>
          </p:cNvPr>
          <p:cNvPicPr/>
          <p:nvPr/>
        </p:nvPicPr>
        <p:blipFill>
          <a:blip r:embed="rId2"/>
          <a:stretch/>
        </p:blipFill>
        <p:spPr>
          <a:xfrm>
            <a:off x="14500" y="6325863"/>
            <a:ext cx="2743200" cy="493776"/>
          </a:xfrm>
          <a:prstGeom prst="rect">
            <a:avLst/>
          </a:prstGeom>
          <a:ln>
            <a:noFill/>
          </a:ln>
        </p:spPr>
      </p:pic>
      <p:grpSp>
        <p:nvGrpSpPr>
          <p:cNvPr id="5" name="Group 4">
            <a:extLst>
              <a:ext uri="{FF2B5EF4-FFF2-40B4-BE49-F238E27FC236}">
                <a16:creationId xmlns:a16="http://schemas.microsoft.com/office/drawing/2014/main" id="{6E5A4C1C-0F05-5FB7-C41B-743D6DAB9082}"/>
              </a:ext>
            </a:extLst>
          </p:cNvPr>
          <p:cNvGrpSpPr/>
          <p:nvPr/>
        </p:nvGrpSpPr>
        <p:grpSpPr>
          <a:xfrm>
            <a:off x="298320" y="2231893"/>
            <a:ext cx="11595360" cy="2394213"/>
            <a:chOff x="298318" y="1549986"/>
            <a:chExt cx="11595360" cy="2394213"/>
          </a:xfrm>
        </p:grpSpPr>
        <p:sp>
          <p:nvSpPr>
            <p:cNvPr id="6" name="TextShape 2">
              <a:extLst>
                <a:ext uri="{FF2B5EF4-FFF2-40B4-BE49-F238E27FC236}">
                  <a16:creationId xmlns:a16="http://schemas.microsoft.com/office/drawing/2014/main" id="{383EECFD-44E2-19E9-B999-FA8570E10A49}"/>
                </a:ext>
              </a:extLst>
            </p:cNvPr>
            <p:cNvSpPr txBox="1"/>
            <p:nvPr/>
          </p:nvSpPr>
          <p:spPr>
            <a:xfrm>
              <a:off x="298318" y="3295340"/>
              <a:ext cx="11595360" cy="648859"/>
            </a:xfrm>
            <a:prstGeom prst="rect">
              <a:avLst/>
            </a:prstGeom>
            <a:noFill/>
            <a:ln>
              <a:noFill/>
            </a:ln>
          </p:spPr>
          <p:txBody>
            <a:bodyPr>
              <a:normAutofit/>
            </a:bodyPr>
            <a:lstStyle/>
            <a:p>
              <a:pPr algn="ctr">
                <a:spcBef>
                  <a:spcPts val="480"/>
                </a:spcBef>
              </a:pPr>
              <a:r>
                <a:rPr lang="en-US" sz="2000" u="sng" spc="-1">
                  <a:solidFill>
                    <a:srgbClr val="000000"/>
                  </a:solidFill>
                  <a:latin typeface="Tahoma"/>
                  <a:ea typeface="Tahoma"/>
                </a:rPr>
                <a:t>James </a:t>
              </a:r>
              <a:r>
                <a:rPr lang="en-US" sz="2000" u="sng" spc="-1" dirty="0">
                  <a:solidFill>
                    <a:srgbClr val="000000"/>
                  </a:solidFill>
                  <a:latin typeface="Tahoma"/>
                  <a:ea typeface="Tahoma"/>
                </a:rPr>
                <a:t>Flamino</a:t>
              </a:r>
              <a:endParaRPr lang="en-US" sz="2000" spc="-1" dirty="0">
                <a:solidFill>
                  <a:srgbClr val="000000"/>
                </a:solidFill>
                <a:latin typeface="Tahoma"/>
                <a:ea typeface="Tahoma"/>
              </a:endParaRPr>
            </a:p>
            <a:p>
              <a:pPr algn="ctr">
                <a:spcBef>
                  <a:spcPts val="480"/>
                </a:spcBef>
              </a:pPr>
              <a:endParaRPr lang="en-US" sz="1600" spc="-1" dirty="0">
                <a:solidFill>
                  <a:srgbClr val="000000"/>
                </a:solidFill>
                <a:latin typeface="Tahoma"/>
                <a:ea typeface="Tahoma"/>
              </a:endParaRPr>
            </a:p>
          </p:txBody>
        </p:sp>
        <p:sp>
          <p:nvSpPr>
            <p:cNvPr id="7" name="CustomShape 3">
              <a:extLst>
                <a:ext uri="{FF2B5EF4-FFF2-40B4-BE49-F238E27FC236}">
                  <a16:creationId xmlns:a16="http://schemas.microsoft.com/office/drawing/2014/main" id="{4C3AF165-B4B6-2B9C-EFEA-14417D7D6622}"/>
                </a:ext>
              </a:extLst>
            </p:cNvPr>
            <p:cNvSpPr/>
            <p:nvPr/>
          </p:nvSpPr>
          <p:spPr>
            <a:xfrm>
              <a:off x="1547033" y="1549986"/>
              <a:ext cx="9097929" cy="1484525"/>
            </a:xfrm>
            <a:prstGeom prst="rect">
              <a:avLst/>
            </a:prstGeom>
            <a:noFill/>
            <a:ln>
              <a:noFill/>
            </a:ln>
          </p:spPr>
          <p:style>
            <a:lnRef idx="0">
              <a:scrgbClr r="0" g="0" b="0"/>
            </a:lnRef>
            <a:fillRef idx="0">
              <a:scrgbClr r="0" g="0" b="0"/>
            </a:fillRef>
            <a:effectRef idx="0">
              <a:scrgbClr r="0" g="0" b="0"/>
            </a:effectRef>
            <a:fontRef idx="minor"/>
          </p:style>
          <p:txBody>
            <a:bodyPr/>
            <a:lstStyle/>
            <a:p>
              <a:pPr algn="ctr">
                <a:lnSpc>
                  <a:spcPct val="100000"/>
                </a:lnSpc>
              </a:pPr>
              <a:r>
                <a:rPr lang="en-US" sz="3600" b="1" spc="-1" dirty="0">
                  <a:solidFill>
                    <a:srgbClr val="C00000"/>
                  </a:solidFill>
                </a:rPr>
                <a:t>Exploring Polarization and Homophily in Online and Offline Environments</a:t>
              </a:r>
            </a:p>
          </p:txBody>
        </p:sp>
      </p:grpSp>
      <p:cxnSp>
        <p:nvCxnSpPr>
          <p:cNvPr id="8" name="Straight Connector 7">
            <a:extLst>
              <a:ext uri="{FF2B5EF4-FFF2-40B4-BE49-F238E27FC236}">
                <a16:creationId xmlns:a16="http://schemas.microsoft.com/office/drawing/2014/main" id="{CAC545B6-3073-81CE-46A8-14FA9AC71BAE}"/>
              </a:ext>
            </a:extLst>
          </p:cNvPr>
          <p:cNvCxnSpPr/>
          <p:nvPr/>
        </p:nvCxnSpPr>
        <p:spPr>
          <a:xfrm>
            <a:off x="200085" y="492643"/>
            <a:ext cx="11690638" cy="0"/>
          </a:xfrm>
          <a:prstGeom prst="line">
            <a:avLst/>
          </a:prstGeom>
        </p:spPr>
        <p:style>
          <a:lnRef idx="3">
            <a:schemeClr val="dk1"/>
          </a:lnRef>
          <a:fillRef idx="0">
            <a:schemeClr val="dk1"/>
          </a:fillRef>
          <a:effectRef idx="2">
            <a:schemeClr val="dk1"/>
          </a:effectRef>
          <a:fontRef idx="minor">
            <a:schemeClr val="tx1"/>
          </a:fontRef>
        </p:style>
      </p:cxnSp>
      <p:sp>
        <p:nvSpPr>
          <p:cNvPr id="9" name="Slide Number Placeholder 13">
            <a:extLst>
              <a:ext uri="{FF2B5EF4-FFF2-40B4-BE49-F238E27FC236}">
                <a16:creationId xmlns:a16="http://schemas.microsoft.com/office/drawing/2014/main" id="{06687A02-D8B6-8321-9AE4-8C6D4C6BB0E7}"/>
              </a:ext>
            </a:extLst>
          </p:cNvPr>
          <p:cNvSpPr>
            <a:spLocks noGrp="1"/>
          </p:cNvSpPr>
          <p:nvPr>
            <p:ph type="sldNum" sz="quarter" idx="12"/>
          </p:nvPr>
        </p:nvSpPr>
        <p:spPr>
          <a:xfrm>
            <a:off x="9349636" y="6486077"/>
            <a:ext cx="2743200" cy="365125"/>
          </a:xfrm>
        </p:spPr>
        <p:txBody>
          <a:bodyPr/>
          <a:lstStyle/>
          <a:p>
            <a:pPr algn="ctr"/>
            <a:fld id="{5E1D2DF7-6972-1645-9CCD-4244C2539667}" type="slidenum">
              <a:rPr lang="en-US" smtClean="0"/>
              <a:pPr algn="ctr"/>
              <a:t>1</a:t>
            </a:fld>
            <a:endParaRPr lang="en-US" dirty="0"/>
          </a:p>
        </p:txBody>
      </p:sp>
    </p:spTree>
    <p:extLst>
      <p:ext uri="{BB962C8B-B14F-4D97-AF65-F5344CB8AC3E}">
        <p14:creationId xmlns:p14="http://schemas.microsoft.com/office/powerpoint/2010/main" val="41105853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28924283-35CE-2B4A-8F1E-068983FD7B52}"/>
                  </a:ext>
                </a:extLst>
              </p:cNvPr>
              <p:cNvSpPr txBox="1"/>
              <p:nvPr/>
            </p:nvSpPr>
            <p:spPr>
              <a:xfrm>
                <a:off x="324633" y="1145132"/>
                <a:ext cx="7822908" cy="4524315"/>
              </a:xfrm>
              <a:prstGeom prst="rect">
                <a:avLst/>
              </a:prstGeom>
              <a:noFill/>
            </p:spPr>
            <p:txBody>
              <a:bodyPr wrap="square" rtlCol="0">
                <a:spAutoFit/>
              </a:bodyPr>
              <a:lstStyle/>
              <a:p>
                <a:pPr marL="342900" indent="-342900">
                  <a:buFont typeface="Arial" panose="020B0604020202020204" pitchFamily="34" charset="0"/>
                  <a:buChar char="•"/>
                </a:pPr>
                <a:r>
                  <a:rPr lang="en-US" sz="2400" dirty="0"/>
                  <a:t>We can now formulate a model of subjective utility</a:t>
                </a:r>
              </a:p>
              <a:p>
                <a:pPr marL="342900" indent="-342900">
                  <a:buFont typeface="Arial" panose="020B0604020202020204" pitchFamily="34" charset="0"/>
                  <a:buChar char="•"/>
                </a:pPr>
                <a:r>
                  <a:rPr lang="en-US" sz="2400" dirty="0"/>
                  <a:t>Member </a:t>
                </a:r>
                <a14:m>
                  <m:oMath xmlns:m="http://schemas.openxmlformats.org/officeDocument/2006/math">
                    <m:r>
                      <a:rPr lang="en-US" sz="2400" b="0" i="1" smtClean="0">
                        <a:latin typeface="Cambria Math" panose="02040503050406030204" pitchFamily="18" charset="0"/>
                      </a:rPr>
                      <m:t>𝑣</m:t>
                    </m:r>
                  </m:oMath>
                </a14:m>
                <a:r>
                  <a:rPr lang="en-US" sz="2400" dirty="0"/>
                  <a:t> gains utility from other members </a:t>
                </a:r>
                <a14:m>
                  <m:oMath xmlns:m="http://schemas.openxmlformats.org/officeDocument/2006/math">
                    <m:r>
                      <a:rPr lang="en-US" sz="2400" i="1" dirty="0" smtClean="0">
                        <a:latin typeface="Cambria Math" panose="02040503050406030204" pitchFamily="18" charset="0"/>
                      </a:rPr>
                      <m:t>𝑚</m:t>
                    </m:r>
                  </m:oMath>
                </a14:m>
                <a:r>
                  <a:rPr lang="en-US" sz="2400" dirty="0"/>
                  <a:t> in group </a:t>
                </a:r>
                <a14:m>
                  <m:oMath xmlns:m="http://schemas.openxmlformats.org/officeDocument/2006/math">
                    <m:r>
                      <a:rPr lang="en-US" sz="2400" i="1" dirty="0" smtClean="0">
                        <a:latin typeface="Cambria Math" panose="02040503050406030204" pitchFamily="18" charset="0"/>
                      </a:rPr>
                      <m:t>𝑔</m:t>
                    </m:r>
                  </m:oMath>
                </a14:m>
                <a:endParaRPr lang="en-US" sz="2400" dirty="0"/>
              </a:p>
              <a:p>
                <a:pPr marL="342900" indent="-342900">
                  <a:buFont typeface="Arial" panose="020B0604020202020204" pitchFamily="34" charset="0"/>
                  <a:buChar char="•"/>
                </a:pPr>
                <a:r>
                  <a:rPr lang="en-US" sz="2400" dirty="0"/>
                  <a:t>This utility is dependent on two aspects of group interaction:</a:t>
                </a:r>
              </a:p>
              <a:p>
                <a:pPr marL="800100" lvl="1" indent="-342900">
                  <a:buFont typeface="Arial" panose="020B0604020202020204" pitchFamily="34" charset="0"/>
                  <a:buChar char="•"/>
                </a:pPr>
                <a:r>
                  <a:rPr lang="en-US" sz="2000" dirty="0"/>
                  <a:t>The alignment of stances of </a:t>
                </a:r>
                <a14:m>
                  <m:oMath xmlns:m="http://schemas.openxmlformats.org/officeDocument/2006/math">
                    <m:r>
                      <a:rPr lang="en-US" sz="2000" i="1" dirty="0" smtClean="0">
                        <a:latin typeface="Cambria Math" panose="02040503050406030204" pitchFamily="18" charset="0"/>
                      </a:rPr>
                      <m:t>𝑚</m:t>
                    </m:r>
                  </m:oMath>
                </a14:m>
                <a:r>
                  <a:rPr lang="en-US" sz="2000" dirty="0"/>
                  <a:t> with </a:t>
                </a:r>
                <a14:m>
                  <m:oMath xmlns:m="http://schemas.openxmlformats.org/officeDocument/2006/math">
                    <m:r>
                      <a:rPr lang="en-US" sz="2000" i="1" dirty="0" smtClean="0">
                        <a:latin typeface="Cambria Math" panose="02040503050406030204" pitchFamily="18" charset="0"/>
                      </a:rPr>
                      <m:t>𝑣</m:t>
                    </m:r>
                  </m:oMath>
                </a14:m>
                <a:r>
                  <a:rPr lang="en-US" sz="2000" dirty="0"/>
                  <a:t> on attribute </a:t>
                </a:r>
                <a14:m>
                  <m:oMath xmlns:m="http://schemas.openxmlformats.org/officeDocument/2006/math">
                    <m:r>
                      <a:rPr lang="en-US" sz="2000" i="1" dirty="0" smtClean="0">
                        <a:latin typeface="Cambria Math" panose="02040503050406030204" pitchFamily="18" charset="0"/>
                      </a:rPr>
                      <m:t>𝑎</m:t>
                    </m:r>
                    <m:r>
                      <a:rPr lang="en-US" sz="2000" b="0" i="1" dirty="0" smtClean="0">
                        <a:latin typeface="Cambria Math" panose="02040503050406030204" pitchFamily="18" charset="0"/>
                      </a:rPr>
                      <m:t>∈</m:t>
                    </m:r>
                    <m:r>
                      <a:rPr lang="en-US" sz="2000" b="0" i="1" dirty="0" smtClean="0">
                        <a:latin typeface="Cambria Math" panose="02040503050406030204" pitchFamily="18" charset="0"/>
                      </a:rPr>
                      <m:t>𝐴</m:t>
                    </m:r>
                  </m:oMath>
                </a14:m>
                <a:endParaRPr lang="en-US" sz="2000" dirty="0"/>
              </a:p>
              <a:p>
                <a:pPr marL="800100" lvl="1" indent="-342900">
                  <a:buFont typeface="Arial" panose="020B0604020202020204" pitchFamily="34" charset="0"/>
                  <a:buChar char="•"/>
                </a:pPr>
                <a:r>
                  <a:rPr lang="en-US" sz="2000" dirty="0"/>
                  <a:t>The fraction of meetings that are attended by </a:t>
                </a:r>
                <a14:m>
                  <m:oMath xmlns:m="http://schemas.openxmlformats.org/officeDocument/2006/math">
                    <m:r>
                      <a:rPr lang="en-US" sz="2000" i="1" dirty="0" smtClean="0">
                        <a:latin typeface="Cambria Math" panose="02040503050406030204" pitchFamily="18" charset="0"/>
                      </a:rPr>
                      <m:t>𝑣</m:t>
                    </m:r>
                  </m:oMath>
                </a14:m>
                <a:r>
                  <a:rPr lang="en-US" sz="2000" dirty="0"/>
                  <a:t> and </a:t>
                </a:r>
                <a14:m>
                  <m:oMath xmlns:m="http://schemas.openxmlformats.org/officeDocument/2006/math">
                    <m:r>
                      <a:rPr lang="en-US" sz="2000" i="1" dirty="0" smtClean="0">
                        <a:latin typeface="Cambria Math" panose="02040503050406030204" pitchFamily="18" charset="0"/>
                      </a:rPr>
                      <m:t>𝑚</m:t>
                    </m:r>
                  </m:oMath>
                </a14:m>
                <a:endParaRPr lang="en-US" sz="2000" dirty="0"/>
              </a:p>
              <a:p>
                <a:pPr marL="342900" indent="-342900">
                  <a:buFont typeface="Arial" panose="020B0604020202020204" pitchFamily="34" charset="0"/>
                  <a:buChar char="•"/>
                </a:pPr>
                <a:r>
                  <a:rPr lang="en-US" sz="2400" dirty="0"/>
                  <a:t>The more members there are whose opinions that align with </a:t>
                </a:r>
                <a14:m>
                  <m:oMath xmlns:m="http://schemas.openxmlformats.org/officeDocument/2006/math">
                    <m:r>
                      <a:rPr lang="en-US" sz="2400" i="1" dirty="0" smtClean="0">
                        <a:latin typeface="Cambria Math" panose="02040503050406030204" pitchFamily="18" charset="0"/>
                      </a:rPr>
                      <m:t>𝑣</m:t>
                    </m:r>
                  </m:oMath>
                </a14:m>
                <a:r>
                  <a:rPr lang="en-US" sz="2400" dirty="0"/>
                  <a:t>, and the more those members attend meetings with </a:t>
                </a:r>
                <a14:m>
                  <m:oMath xmlns:m="http://schemas.openxmlformats.org/officeDocument/2006/math">
                    <m:r>
                      <a:rPr lang="en-US" sz="2400" i="1" dirty="0" smtClean="0">
                        <a:latin typeface="Cambria Math" panose="02040503050406030204" pitchFamily="18" charset="0"/>
                      </a:rPr>
                      <m:t>𝑣</m:t>
                    </m:r>
                  </m:oMath>
                </a14:m>
                <a:r>
                  <a:rPr lang="en-US" sz="2400" dirty="0"/>
                  <a:t>, the higher </a:t>
                </a:r>
                <a14:m>
                  <m:oMath xmlns:m="http://schemas.openxmlformats.org/officeDocument/2006/math">
                    <m:r>
                      <a:rPr lang="en-US" sz="2400" i="1" dirty="0" smtClean="0">
                        <a:latin typeface="Cambria Math" panose="02040503050406030204" pitchFamily="18" charset="0"/>
                      </a:rPr>
                      <m:t>𝑣</m:t>
                    </m:r>
                  </m:oMath>
                </a14:m>
                <a:r>
                  <a:rPr lang="en-US" sz="2400" dirty="0"/>
                  <a:t>’s utility</a:t>
                </a:r>
              </a:p>
              <a:p>
                <a:pPr marL="342900" indent="-342900">
                  <a:buFont typeface="Arial" panose="020B0604020202020204" pitchFamily="34" charset="0"/>
                  <a:buChar char="•"/>
                </a:pPr>
                <a:r>
                  <a:rPr lang="en-US" sz="2400" dirty="0"/>
                  <a:t>Members whose stances do not align with </a:t>
                </a:r>
                <a14:m>
                  <m:oMath xmlns:m="http://schemas.openxmlformats.org/officeDocument/2006/math">
                    <m:r>
                      <a:rPr lang="en-US" sz="2400" i="1" dirty="0" smtClean="0">
                        <a:latin typeface="Cambria Math" panose="02040503050406030204" pitchFamily="18" charset="0"/>
                      </a:rPr>
                      <m:t>𝑣</m:t>
                    </m:r>
                  </m:oMath>
                </a14:m>
                <a:r>
                  <a:rPr lang="en-US" sz="2400" dirty="0"/>
                  <a:t>’s subtract from </a:t>
                </a:r>
                <a14:m>
                  <m:oMath xmlns:m="http://schemas.openxmlformats.org/officeDocument/2006/math">
                    <m:r>
                      <a:rPr lang="en-US" sz="2400" i="1" dirty="0" smtClean="0">
                        <a:latin typeface="Cambria Math" panose="02040503050406030204" pitchFamily="18" charset="0"/>
                      </a:rPr>
                      <m:t>𝑣</m:t>
                    </m:r>
                  </m:oMath>
                </a14:m>
                <a:r>
                  <a:rPr lang="en-US" sz="2400" dirty="0"/>
                  <a:t>’s utility the more meetings they attend</a:t>
                </a:r>
              </a:p>
              <a:p>
                <a:pPr marL="800100" lvl="1" indent="-342900">
                  <a:buFont typeface="Arial" panose="020B0604020202020204" pitchFamily="34" charset="0"/>
                  <a:buChar char="•"/>
                </a:pPr>
                <a:endParaRPr lang="en-US" sz="2400" dirty="0"/>
              </a:p>
            </p:txBody>
          </p:sp>
        </mc:Choice>
        <mc:Fallback xmlns="">
          <p:sp>
            <p:nvSpPr>
              <p:cNvPr id="4" name="TextBox 3">
                <a:extLst>
                  <a:ext uri="{FF2B5EF4-FFF2-40B4-BE49-F238E27FC236}">
                    <a16:creationId xmlns:a16="http://schemas.microsoft.com/office/drawing/2014/main" id="{28924283-35CE-2B4A-8F1E-068983FD7B52}"/>
                  </a:ext>
                </a:extLst>
              </p:cNvPr>
              <p:cNvSpPr txBox="1">
                <a:spLocks noRot="1" noChangeAspect="1" noMove="1" noResize="1" noEditPoints="1" noAdjustHandles="1" noChangeArrowheads="1" noChangeShapeType="1" noTextEdit="1"/>
              </p:cNvSpPr>
              <p:nvPr/>
            </p:nvSpPr>
            <p:spPr>
              <a:xfrm>
                <a:off x="324633" y="1145132"/>
                <a:ext cx="7822908" cy="4524315"/>
              </a:xfrm>
              <a:prstGeom prst="rect">
                <a:avLst/>
              </a:prstGeom>
              <a:blipFill>
                <a:blip r:embed="rId3"/>
                <a:stretch>
                  <a:fillRect l="-972" t="-1120"/>
                </a:stretch>
              </a:blipFill>
            </p:spPr>
            <p:txBody>
              <a:bodyPr/>
              <a:lstStyle/>
              <a:p>
                <a:r>
                  <a:rPr lang="en-US">
                    <a:noFill/>
                  </a:rPr>
                  <a:t> </a:t>
                </a:r>
              </a:p>
            </p:txBody>
          </p:sp>
        </mc:Fallback>
      </mc:AlternateContent>
      <p:sp>
        <p:nvSpPr>
          <p:cNvPr id="5" name="Title 1">
            <a:extLst>
              <a:ext uri="{FF2B5EF4-FFF2-40B4-BE49-F238E27FC236}">
                <a16:creationId xmlns:a16="http://schemas.microsoft.com/office/drawing/2014/main" id="{D3507BCB-1306-8A44-9D39-CFC3DD134D53}"/>
              </a:ext>
            </a:extLst>
          </p:cNvPr>
          <p:cNvSpPr txBox="1">
            <a:spLocks/>
          </p:cNvSpPr>
          <p:nvPr/>
        </p:nvSpPr>
        <p:spPr>
          <a:xfrm>
            <a:off x="167009" y="126084"/>
            <a:ext cx="1143209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C00000"/>
                </a:solidFill>
              </a:rPr>
              <a:t>Utility of group member interactions</a:t>
            </a:r>
          </a:p>
        </p:txBody>
      </p:sp>
      <p:pic>
        <p:nvPicPr>
          <p:cNvPr id="6" name="Picture 5">
            <a:extLst>
              <a:ext uri="{FF2B5EF4-FFF2-40B4-BE49-F238E27FC236}">
                <a16:creationId xmlns:a16="http://schemas.microsoft.com/office/drawing/2014/main" id="{51D9246B-53D7-EC4E-854E-9A7AB9FE6819}"/>
              </a:ext>
            </a:extLst>
          </p:cNvPr>
          <p:cNvPicPr/>
          <p:nvPr/>
        </p:nvPicPr>
        <p:blipFill>
          <a:blip r:embed="rId4"/>
          <a:stretch/>
        </p:blipFill>
        <p:spPr>
          <a:xfrm>
            <a:off x="14500" y="6325863"/>
            <a:ext cx="2743200" cy="493776"/>
          </a:xfrm>
          <a:prstGeom prst="rect">
            <a:avLst/>
          </a:prstGeom>
          <a:ln>
            <a:noFill/>
          </a:ln>
        </p:spPr>
      </p:pic>
      <p:sp>
        <p:nvSpPr>
          <p:cNvPr id="7" name="Slide Number Placeholder 13">
            <a:extLst>
              <a:ext uri="{FF2B5EF4-FFF2-40B4-BE49-F238E27FC236}">
                <a16:creationId xmlns:a16="http://schemas.microsoft.com/office/drawing/2014/main" id="{33CF6E30-4578-EE44-9F33-E69BE6DE003E}"/>
              </a:ext>
            </a:extLst>
          </p:cNvPr>
          <p:cNvSpPr>
            <a:spLocks noGrp="1"/>
          </p:cNvSpPr>
          <p:nvPr>
            <p:ph type="sldNum" sz="quarter" idx="12"/>
          </p:nvPr>
        </p:nvSpPr>
        <p:spPr>
          <a:xfrm>
            <a:off x="9349636" y="6486077"/>
            <a:ext cx="2743200" cy="365125"/>
          </a:xfrm>
        </p:spPr>
        <p:txBody>
          <a:bodyPr/>
          <a:lstStyle/>
          <a:p>
            <a:pPr algn="ctr"/>
            <a:fld id="{5E1D2DF7-6972-1645-9CCD-4244C2539667}" type="slidenum">
              <a:rPr lang="en-US" smtClean="0"/>
              <a:pPr algn="ctr"/>
              <a:t>10</a:t>
            </a:fld>
            <a:endParaRPr lang="en-US" dirty="0"/>
          </a:p>
        </p:txBody>
      </p:sp>
      <p:sp>
        <p:nvSpPr>
          <p:cNvPr id="25" name="TextBox 24">
            <a:extLst>
              <a:ext uri="{FF2B5EF4-FFF2-40B4-BE49-F238E27FC236}">
                <a16:creationId xmlns:a16="http://schemas.microsoft.com/office/drawing/2014/main" id="{C0F5AF82-D28D-784D-AF63-E0C39678C175}"/>
              </a:ext>
            </a:extLst>
          </p:cNvPr>
          <p:cNvSpPr txBox="1"/>
          <p:nvPr/>
        </p:nvSpPr>
        <p:spPr>
          <a:xfrm>
            <a:off x="8857905" y="1209520"/>
            <a:ext cx="1260281" cy="646331"/>
          </a:xfrm>
          <a:prstGeom prst="rect">
            <a:avLst/>
          </a:prstGeom>
          <a:noFill/>
        </p:spPr>
        <p:txBody>
          <a:bodyPr wrap="none" rtlCol="0">
            <a:spAutoFit/>
          </a:bodyPr>
          <a:lstStyle/>
          <a:p>
            <a:r>
              <a:rPr lang="en-US" b="1" dirty="0">
                <a:solidFill>
                  <a:srgbClr val="00B0F0"/>
                </a:solidFill>
              </a:rPr>
              <a:t>Low Utility</a:t>
            </a:r>
          </a:p>
          <a:p>
            <a:r>
              <a:rPr lang="en-US" b="1" dirty="0">
                <a:solidFill>
                  <a:srgbClr val="C00000"/>
                </a:solidFill>
              </a:rPr>
              <a:t>High Utility</a:t>
            </a:r>
          </a:p>
        </p:txBody>
      </p:sp>
      <p:sp>
        <p:nvSpPr>
          <p:cNvPr id="26" name="TextBox 25">
            <a:extLst>
              <a:ext uri="{FF2B5EF4-FFF2-40B4-BE49-F238E27FC236}">
                <a16:creationId xmlns:a16="http://schemas.microsoft.com/office/drawing/2014/main" id="{240BA25B-07AD-C341-AFB9-04180FA8D954}"/>
              </a:ext>
            </a:extLst>
          </p:cNvPr>
          <p:cNvSpPr txBox="1"/>
          <p:nvPr/>
        </p:nvSpPr>
        <p:spPr>
          <a:xfrm>
            <a:off x="10478255" y="1243616"/>
            <a:ext cx="1260281" cy="646331"/>
          </a:xfrm>
          <a:prstGeom prst="rect">
            <a:avLst/>
          </a:prstGeom>
          <a:noFill/>
        </p:spPr>
        <p:txBody>
          <a:bodyPr wrap="none" rtlCol="0">
            <a:spAutoFit/>
          </a:bodyPr>
          <a:lstStyle/>
          <a:p>
            <a:r>
              <a:rPr lang="en-US" b="1" dirty="0">
                <a:solidFill>
                  <a:srgbClr val="00B0F0"/>
                </a:solidFill>
              </a:rPr>
              <a:t>High Utility</a:t>
            </a:r>
          </a:p>
          <a:p>
            <a:r>
              <a:rPr lang="en-US" b="1" dirty="0">
                <a:solidFill>
                  <a:srgbClr val="C00000"/>
                </a:solidFill>
              </a:rPr>
              <a:t>Low Utility</a:t>
            </a:r>
          </a:p>
        </p:txBody>
      </p:sp>
      <p:pic>
        <p:nvPicPr>
          <p:cNvPr id="2" name="Graphic 1" descr="Man with solid fill">
            <a:extLst>
              <a:ext uri="{FF2B5EF4-FFF2-40B4-BE49-F238E27FC236}">
                <a16:creationId xmlns:a16="http://schemas.microsoft.com/office/drawing/2014/main" id="{21C3F8D3-6D4D-758D-B8FE-04755C32564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603694" y="2178418"/>
            <a:ext cx="457200" cy="457200"/>
          </a:xfrm>
          <a:prstGeom prst="rect">
            <a:avLst/>
          </a:prstGeom>
        </p:spPr>
      </p:pic>
      <p:sp>
        <p:nvSpPr>
          <p:cNvPr id="3" name="Oval 2">
            <a:extLst>
              <a:ext uri="{FF2B5EF4-FFF2-40B4-BE49-F238E27FC236}">
                <a16:creationId xmlns:a16="http://schemas.microsoft.com/office/drawing/2014/main" id="{28AB44F0-7951-E15F-95A3-30D11FE61C9A}"/>
              </a:ext>
            </a:extLst>
          </p:cNvPr>
          <p:cNvSpPr/>
          <p:nvPr/>
        </p:nvSpPr>
        <p:spPr>
          <a:xfrm>
            <a:off x="8810321" y="1933797"/>
            <a:ext cx="1325563" cy="1325563"/>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Graphic 7" descr="Man with solid fill">
            <a:extLst>
              <a:ext uri="{FF2B5EF4-FFF2-40B4-BE49-F238E27FC236}">
                <a16:creationId xmlns:a16="http://schemas.microsoft.com/office/drawing/2014/main" id="{69A182ED-2CF4-C663-B36F-DD640D4A99C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413949" y="2606821"/>
            <a:ext cx="457200" cy="457200"/>
          </a:xfrm>
          <a:prstGeom prst="rect">
            <a:avLst/>
          </a:prstGeom>
        </p:spPr>
      </p:pic>
      <p:pic>
        <p:nvPicPr>
          <p:cNvPr id="27" name="Graphic 26" descr="Man with solid fill">
            <a:extLst>
              <a:ext uri="{FF2B5EF4-FFF2-40B4-BE49-F238E27FC236}">
                <a16:creationId xmlns:a16="http://schemas.microsoft.com/office/drawing/2014/main" id="{496B0A66-38FC-EC81-7B7B-9D42E9E510D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992885" y="2177066"/>
            <a:ext cx="457200" cy="457200"/>
          </a:xfrm>
          <a:prstGeom prst="rect">
            <a:avLst/>
          </a:prstGeom>
        </p:spPr>
      </p:pic>
      <p:pic>
        <p:nvPicPr>
          <p:cNvPr id="28" name="Graphic 27" descr="Man with solid fill">
            <a:extLst>
              <a:ext uri="{FF2B5EF4-FFF2-40B4-BE49-F238E27FC236}">
                <a16:creationId xmlns:a16="http://schemas.microsoft.com/office/drawing/2014/main" id="{FD5237C9-FE57-6AC0-6402-E41C8BF0AEB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221485" y="2066350"/>
            <a:ext cx="457200" cy="457200"/>
          </a:xfrm>
          <a:prstGeom prst="rect">
            <a:avLst/>
          </a:prstGeom>
        </p:spPr>
      </p:pic>
      <p:pic>
        <p:nvPicPr>
          <p:cNvPr id="29" name="Graphic 28" descr="Man with solid fill">
            <a:extLst>
              <a:ext uri="{FF2B5EF4-FFF2-40B4-BE49-F238E27FC236}">
                <a16:creationId xmlns:a16="http://schemas.microsoft.com/office/drawing/2014/main" id="{16395640-84B8-37D8-EC84-B4FB67AB420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141731" y="2657056"/>
            <a:ext cx="457200" cy="457200"/>
          </a:xfrm>
          <a:prstGeom prst="rect">
            <a:avLst/>
          </a:prstGeom>
        </p:spPr>
      </p:pic>
      <p:sp>
        <p:nvSpPr>
          <p:cNvPr id="30" name="Oval 29">
            <a:extLst>
              <a:ext uri="{FF2B5EF4-FFF2-40B4-BE49-F238E27FC236}">
                <a16:creationId xmlns:a16="http://schemas.microsoft.com/office/drawing/2014/main" id="{012B046A-6F83-E2EB-195C-C140C103B88B}"/>
              </a:ext>
            </a:extLst>
          </p:cNvPr>
          <p:cNvSpPr/>
          <p:nvPr/>
        </p:nvSpPr>
        <p:spPr>
          <a:xfrm>
            <a:off x="10408102" y="1933797"/>
            <a:ext cx="1325563" cy="1325563"/>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1" name="Graphic 30" descr="Man with solid fill">
            <a:extLst>
              <a:ext uri="{FF2B5EF4-FFF2-40B4-BE49-F238E27FC236}">
                <a16:creationId xmlns:a16="http://schemas.microsoft.com/office/drawing/2014/main" id="{0C66B656-4D42-DC74-BD52-4B9F2AB629E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924532" y="2675018"/>
            <a:ext cx="457200" cy="457200"/>
          </a:xfrm>
          <a:prstGeom prst="rect">
            <a:avLst/>
          </a:prstGeom>
        </p:spPr>
      </p:pic>
      <p:pic>
        <p:nvPicPr>
          <p:cNvPr id="32" name="Graphic 31" descr="Man with solid fill">
            <a:extLst>
              <a:ext uri="{FF2B5EF4-FFF2-40B4-BE49-F238E27FC236}">
                <a16:creationId xmlns:a16="http://schemas.microsoft.com/office/drawing/2014/main" id="{A90C2D36-11F6-4D3B-E3F1-693E3FE0A59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590666" y="2177066"/>
            <a:ext cx="457200" cy="457200"/>
          </a:xfrm>
          <a:prstGeom prst="rect">
            <a:avLst/>
          </a:prstGeom>
        </p:spPr>
      </p:pic>
      <p:pic>
        <p:nvPicPr>
          <p:cNvPr id="33" name="Graphic 32" descr="Man with solid fill">
            <a:extLst>
              <a:ext uri="{FF2B5EF4-FFF2-40B4-BE49-F238E27FC236}">
                <a16:creationId xmlns:a16="http://schemas.microsoft.com/office/drawing/2014/main" id="{13A466B2-9E68-24E8-CEFF-78D77FF474B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625400" y="2694042"/>
            <a:ext cx="457200" cy="457200"/>
          </a:xfrm>
          <a:prstGeom prst="rect">
            <a:avLst/>
          </a:prstGeom>
        </p:spPr>
      </p:pic>
      <p:pic>
        <p:nvPicPr>
          <p:cNvPr id="34" name="Graphic 33" descr="Man with solid fill">
            <a:extLst>
              <a:ext uri="{FF2B5EF4-FFF2-40B4-BE49-F238E27FC236}">
                <a16:creationId xmlns:a16="http://schemas.microsoft.com/office/drawing/2014/main" id="{CE028D55-F88F-209E-0995-1DC4398459F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801198" y="2021018"/>
            <a:ext cx="457200" cy="457200"/>
          </a:xfrm>
          <a:prstGeom prst="rect">
            <a:avLst/>
          </a:prstGeom>
        </p:spPr>
      </p:pic>
      <p:pic>
        <p:nvPicPr>
          <p:cNvPr id="35" name="Graphic 34" descr="Man with solid fill">
            <a:extLst>
              <a:ext uri="{FF2B5EF4-FFF2-40B4-BE49-F238E27FC236}">
                <a16:creationId xmlns:a16="http://schemas.microsoft.com/office/drawing/2014/main" id="{C9765757-5E54-8D35-3698-0B0CA964E1B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091484" y="2217818"/>
            <a:ext cx="457200" cy="457200"/>
          </a:xfrm>
          <a:prstGeom prst="rect">
            <a:avLst/>
          </a:prstGeom>
        </p:spPr>
      </p:pic>
      <p:pic>
        <p:nvPicPr>
          <p:cNvPr id="36" name="Graphic 35" descr="Man with solid fill">
            <a:extLst>
              <a:ext uri="{FF2B5EF4-FFF2-40B4-BE49-F238E27FC236}">
                <a16:creationId xmlns:a16="http://schemas.microsoft.com/office/drawing/2014/main" id="{5343B4B0-2859-E873-82C0-48E823E10AF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060894" y="4415518"/>
            <a:ext cx="457200" cy="457200"/>
          </a:xfrm>
          <a:prstGeom prst="rect">
            <a:avLst/>
          </a:prstGeom>
        </p:spPr>
      </p:pic>
      <p:cxnSp>
        <p:nvCxnSpPr>
          <p:cNvPr id="37" name="Straight Arrow Connector 36">
            <a:extLst>
              <a:ext uri="{FF2B5EF4-FFF2-40B4-BE49-F238E27FC236}">
                <a16:creationId xmlns:a16="http://schemas.microsoft.com/office/drawing/2014/main" id="{9E4A198A-38C9-891F-B04B-B6DA58454755}"/>
              </a:ext>
            </a:extLst>
          </p:cNvPr>
          <p:cNvCxnSpPr>
            <a:cxnSpLocks/>
            <a:stCxn id="36" idx="1"/>
            <a:endCxn id="3" idx="4"/>
          </p:cNvCxnSpPr>
          <p:nvPr/>
        </p:nvCxnSpPr>
        <p:spPr>
          <a:xfrm flipH="1" flipV="1">
            <a:off x="9473103" y="3259360"/>
            <a:ext cx="587791" cy="138475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8" name="Straight Arrow Connector 37">
            <a:extLst>
              <a:ext uri="{FF2B5EF4-FFF2-40B4-BE49-F238E27FC236}">
                <a16:creationId xmlns:a16="http://schemas.microsoft.com/office/drawing/2014/main" id="{138256AB-900A-79E9-3448-D44957790E54}"/>
              </a:ext>
            </a:extLst>
          </p:cNvPr>
          <p:cNvCxnSpPr>
            <a:cxnSpLocks/>
            <a:stCxn id="36" idx="3"/>
            <a:endCxn id="30" idx="4"/>
          </p:cNvCxnSpPr>
          <p:nvPr/>
        </p:nvCxnSpPr>
        <p:spPr>
          <a:xfrm flipV="1">
            <a:off x="10518094" y="3259360"/>
            <a:ext cx="552790" cy="138475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pic>
        <p:nvPicPr>
          <p:cNvPr id="39" name="Graphic 38" descr="Question Mark with solid fill">
            <a:extLst>
              <a:ext uri="{FF2B5EF4-FFF2-40B4-BE49-F238E27FC236}">
                <a16:creationId xmlns:a16="http://schemas.microsoft.com/office/drawing/2014/main" id="{66AFF776-FB49-6BE5-FBB0-719B39C859A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060894" y="3874371"/>
            <a:ext cx="457200" cy="457200"/>
          </a:xfrm>
          <a:prstGeom prst="rect">
            <a:avLst/>
          </a:prstGeom>
        </p:spPr>
      </p:pic>
    </p:spTree>
    <p:extLst>
      <p:ext uri="{BB962C8B-B14F-4D97-AF65-F5344CB8AC3E}">
        <p14:creationId xmlns:p14="http://schemas.microsoft.com/office/powerpoint/2010/main" val="4680494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243218A6-2C97-A846-80CF-9B1F24FCB9E8}"/>
                  </a:ext>
                </a:extLst>
              </p:cNvPr>
              <p:cNvSpPr txBox="1"/>
              <p:nvPr/>
            </p:nvSpPr>
            <p:spPr>
              <a:xfrm>
                <a:off x="324632" y="1145132"/>
                <a:ext cx="6736568" cy="5016758"/>
              </a:xfrm>
              <a:prstGeom prst="rect">
                <a:avLst/>
              </a:prstGeom>
              <a:noFill/>
            </p:spPr>
            <p:txBody>
              <a:bodyPr wrap="square" rtlCol="0">
                <a:spAutoFit/>
              </a:bodyPr>
              <a:lstStyle/>
              <a:p>
                <a:pPr marL="342900" indent="-342900">
                  <a:buFont typeface="Arial" panose="020B0604020202020204" pitchFamily="34" charset="0"/>
                  <a:buChar char="•"/>
                </a:pPr>
                <a:r>
                  <a:rPr lang="en-US" sz="2400" dirty="0"/>
                  <a:t>Since our stance alignment is subjective, we mathematically represent stances as vertices on an equilateral triangle</a:t>
                </a:r>
              </a:p>
              <a:p>
                <a:pPr marL="342900" indent="-342900">
                  <a:buFont typeface="Arial" panose="020B0604020202020204" pitchFamily="34" charset="0"/>
                  <a:buChar char="•"/>
                </a:pPr>
                <a:r>
                  <a:rPr lang="en-US" sz="2400" dirty="0"/>
                  <a:t>For each stance </a:t>
                </a:r>
                <a14:m>
                  <m:oMath xmlns:m="http://schemas.openxmlformats.org/officeDocument/2006/math">
                    <m:r>
                      <a:rPr lang="en-US" sz="2400" i="1" dirty="0" smtClean="0">
                        <a:latin typeface="Cambria Math" panose="02040503050406030204" pitchFamily="18" charset="0"/>
                      </a:rPr>
                      <m:t>𝑠</m:t>
                    </m:r>
                  </m:oMath>
                </a14:m>
                <a:r>
                  <a:rPr lang="en-US" sz="2400" dirty="0"/>
                  <a:t> of </a:t>
                </a:r>
                <a14:m>
                  <m:oMath xmlns:m="http://schemas.openxmlformats.org/officeDocument/2006/math">
                    <m:r>
                      <a:rPr lang="en-US" sz="2400" i="1" dirty="0" smtClean="0">
                        <a:latin typeface="Cambria Math" panose="02040503050406030204" pitchFamily="18" charset="0"/>
                      </a:rPr>
                      <m:t>𝑣</m:t>
                    </m:r>
                  </m:oMath>
                </a14:m>
                <a:r>
                  <a:rPr lang="en-US" sz="2400" dirty="0"/>
                  <a:t>, we say </a:t>
                </a:r>
                <a14:m>
                  <m:oMath xmlns:m="http://schemas.openxmlformats.org/officeDocument/2006/math">
                    <m:sSup>
                      <m:sSupPr>
                        <m:ctrlPr>
                          <a:rPr lang="en-US" sz="2400" i="1" smtClean="0">
                            <a:latin typeface="Cambria Math" panose="02040503050406030204" pitchFamily="18" charset="0"/>
                          </a:rPr>
                        </m:ctrlPr>
                      </m:sSupPr>
                      <m:e>
                        <m:r>
                          <a:rPr lang="en-US" sz="2400" b="0" i="1" smtClean="0">
                            <a:latin typeface="Cambria Math" panose="02040503050406030204" pitchFamily="18" charset="0"/>
                          </a:rPr>
                          <m:t>𝑠</m:t>
                        </m:r>
                      </m:e>
                      <m:sup>
                        <m:r>
                          <a:rPr lang="en-US" sz="2400" b="0" i="1" smtClean="0">
                            <a:latin typeface="Cambria Math" panose="02040503050406030204" pitchFamily="18" charset="0"/>
                          </a:rPr>
                          <m:t>+</m:t>
                        </m:r>
                      </m:sup>
                    </m:sSup>
                  </m:oMath>
                </a14:m>
                <a:r>
                  <a:rPr lang="en-US" sz="2400" dirty="0"/>
                  <a:t> denotes the clockwise neighbor of </a:t>
                </a:r>
                <a14:m>
                  <m:oMath xmlns:m="http://schemas.openxmlformats.org/officeDocument/2006/math">
                    <m:r>
                      <a:rPr lang="en-US" sz="2400" i="1" dirty="0" smtClean="0">
                        <a:latin typeface="Cambria Math" panose="02040503050406030204" pitchFamily="18" charset="0"/>
                      </a:rPr>
                      <m:t>𝑠</m:t>
                    </m:r>
                  </m:oMath>
                </a14:m>
                <a:r>
                  <a:rPr lang="en-US" sz="2400" dirty="0"/>
                  <a:t>, and </a:t>
                </a:r>
                <a14:m>
                  <m:oMath xmlns:m="http://schemas.openxmlformats.org/officeDocument/2006/math">
                    <m:sSup>
                      <m:sSupPr>
                        <m:ctrlPr>
                          <a:rPr lang="en-US" sz="2400" i="1" smtClean="0">
                            <a:latin typeface="Cambria Math" panose="02040503050406030204" pitchFamily="18" charset="0"/>
                          </a:rPr>
                        </m:ctrlPr>
                      </m:sSupPr>
                      <m:e>
                        <m:r>
                          <a:rPr lang="en-US" sz="2400" b="0" i="1" smtClean="0">
                            <a:latin typeface="Cambria Math" panose="02040503050406030204" pitchFamily="18" charset="0"/>
                          </a:rPr>
                          <m:t>𝑠</m:t>
                        </m:r>
                      </m:e>
                      <m:sup>
                        <m:r>
                          <a:rPr lang="en-US" sz="2400" b="0" i="1" smtClean="0">
                            <a:latin typeface="Cambria Math" panose="02040503050406030204" pitchFamily="18" charset="0"/>
                          </a:rPr>
                          <m:t>−</m:t>
                        </m:r>
                      </m:sup>
                    </m:sSup>
                  </m:oMath>
                </a14:m>
                <a:r>
                  <a:rPr lang="en-US" sz="2400" dirty="0"/>
                  <a:t> denotes the counter-clockwise neighbor</a:t>
                </a:r>
              </a:p>
              <a:p>
                <a:pPr marL="342900" indent="-342900">
                  <a:buFont typeface="Arial" panose="020B0604020202020204" pitchFamily="34" charset="0"/>
                  <a:buChar char="•"/>
                </a:pPr>
                <a:r>
                  <a:rPr lang="en-US" sz="2400" b="1" dirty="0"/>
                  <a:t>Important question:</a:t>
                </a:r>
                <a:r>
                  <a:rPr lang="en-US" sz="2400" dirty="0"/>
                  <a:t> this set up is intuitive for polarized stances, but how should the neutral stance be treated? Given a non-neutral stance </a:t>
                </a:r>
                <a14:m>
                  <m:oMath xmlns:m="http://schemas.openxmlformats.org/officeDocument/2006/math">
                    <m:r>
                      <a:rPr lang="en-US" sz="2400" i="1" dirty="0" smtClean="0">
                        <a:latin typeface="Cambria Math" panose="02040503050406030204" pitchFamily="18" charset="0"/>
                      </a:rPr>
                      <m:t>𝑠</m:t>
                    </m:r>
                  </m:oMath>
                </a14:m>
                <a:r>
                  <a:rPr lang="en-US" sz="2400" dirty="0"/>
                  <a:t>:</a:t>
                </a:r>
              </a:p>
              <a:p>
                <a:pPr marL="800100" lvl="1" indent="-342900">
                  <a:buFont typeface="Arial" panose="020B0604020202020204" pitchFamily="34" charset="0"/>
                  <a:buChar char="•"/>
                </a:pPr>
                <a:r>
                  <a:rPr lang="en-US" sz="2000" dirty="0"/>
                  <a:t>Should neutral be treated the same as the polar opposite? </a:t>
                </a:r>
                <a:r>
                  <a:rPr lang="en-US" sz="2000" b="1" dirty="0"/>
                  <a:t>(Version 1, Symmetric Utility)</a:t>
                </a:r>
              </a:p>
              <a:p>
                <a:pPr marL="800100" lvl="1" indent="-342900">
                  <a:buFont typeface="Arial" panose="020B0604020202020204" pitchFamily="34" charset="0"/>
                  <a:buChar char="•"/>
                </a:pPr>
                <a:r>
                  <a:rPr lang="en-US" sz="2000" dirty="0"/>
                  <a:t>Should neutral subtract less from utility than the polar opposite? </a:t>
                </a:r>
                <a:r>
                  <a:rPr lang="en-US" sz="2000" b="1" dirty="0"/>
                  <a:t>(Version 2, Asymmetric Utility)</a:t>
                </a:r>
              </a:p>
              <a:p>
                <a:pPr marL="800100" lvl="1" indent="-342900">
                  <a:buFont typeface="Arial" panose="020B0604020202020204" pitchFamily="34" charset="0"/>
                  <a:buChar char="•"/>
                </a:pPr>
                <a:endParaRPr lang="en-US" sz="2400" dirty="0"/>
              </a:p>
            </p:txBody>
          </p:sp>
        </mc:Choice>
        <mc:Fallback xmlns="">
          <p:sp>
            <p:nvSpPr>
              <p:cNvPr id="4" name="TextBox 3">
                <a:extLst>
                  <a:ext uri="{FF2B5EF4-FFF2-40B4-BE49-F238E27FC236}">
                    <a16:creationId xmlns:a16="http://schemas.microsoft.com/office/drawing/2014/main" id="{243218A6-2C97-A846-80CF-9B1F24FCB9E8}"/>
                  </a:ext>
                </a:extLst>
              </p:cNvPr>
              <p:cNvSpPr txBox="1">
                <a:spLocks noRot="1" noChangeAspect="1" noMove="1" noResize="1" noEditPoints="1" noAdjustHandles="1" noChangeArrowheads="1" noChangeShapeType="1" noTextEdit="1"/>
              </p:cNvSpPr>
              <p:nvPr/>
            </p:nvSpPr>
            <p:spPr>
              <a:xfrm>
                <a:off x="324632" y="1145132"/>
                <a:ext cx="6736568" cy="5016758"/>
              </a:xfrm>
              <a:prstGeom prst="rect">
                <a:avLst/>
              </a:prstGeom>
              <a:blipFill>
                <a:blip r:embed="rId2"/>
                <a:stretch>
                  <a:fillRect l="-1130" t="-1010"/>
                </a:stretch>
              </a:blipFill>
            </p:spPr>
            <p:txBody>
              <a:bodyPr/>
              <a:lstStyle/>
              <a:p>
                <a:r>
                  <a:rPr lang="en-US">
                    <a:noFill/>
                  </a:rPr>
                  <a:t> </a:t>
                </a:r>
              </a:p>
            </p:txBody>
          </p:sp>
        </mc:Fallback>
      </mc:AlternateContent>
      <p:sp>
        <p:nvSpPr>
          <p:cNvPr id="5" name="Title 1">
            <a:extLst>
              <a:ext uri="{FF2B5EF4-FFF2-40B4-BE49-F238E27FC236}">
                <a16:creationId xmlns:a16="http://schemas.microsoft.com/office/drawing/2014/main" id="{257B5416-2D14-F64C-8A98-B551AFF8309B}"/>
              </a:ext>
            </a:extLst>
          </p:cNvPr>
          <p:cNvSpPr txBox="1">
            <a:spLocks/>
          </p:cNvSpPr>
          <p:nvPr/>
        </p:nvSpPr>
        <p:spPr>
          <a:xfrm>
            <a:off x="167009" y="126084"/>
            <a:ext cx="1143209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C00000"/>
                </a:solidFill>
              </a:rPr>
              <a:t>Utility of group member interactions</a:t>
            </a:r>
          </a:p>
        </p:txBody>
      </p:sp>
      <p:pic>
        <p:nvPicPr>
          <p:cNvPr id="6" name="Picture 5">
            <a:extLst>
              <a:ext uri="{FF2B5EF4-FFF2-40B4-BE49-F238E27FC236}">
                <a16:creationId xmlns:a16="http://schemas.microsoft.com/office/drawing/2014/main" id="{28F9EBF3-F5DC-CD4F-88CA-524CA6BD06F5}"/>
              </a:ext>
            </a:extLst>
          </p:cNvPr>
          <p:cNvPicPr/>
          <p:nvPr/>
        </p:nvPicPr>
        <p:blipFill>
          <a:blip r:embed="rId3"/>
          <a:stretch/>
        </p:blipFill>
        <p:spPr>
          <a:xfrm>
            <a:off x="14500" y="6325863"/>
            <a:ext cx="2743200" cy="493776"/>
          </a:xfrm>
          <a:prstGeom prst="rect">
            <a:avLst/>
          </a:prstGeom>
          <a:ln>
            <a:noFill/>
          </a:ln>
        </p:spPr>
      </p:pic>
      <p:sp>
        <p:nvSpPr>
          <p:cNvPr id="7" name="Slide Number Placeholder 13">
            <a:extLst>
              <a:ext uri="{FF2B5EF4-FFF2-40B4-BE49-F238E27FC236}">
                <a16:creationId xmlns:a16="http://schemas.microsoft.com/office/drawing/2014/main" id="{AB6292B9-31C0-8E44-A5D4-2A841F5D9DA5}"/>
              </a:ext>
            </a:extLst>
          </p:cNvPr>
          <p:cNvSpPr>
            <a:spLocks noGrp="1"/>
          </p:cNvSpPr>
          <p:nvPr>
            <p:ph type="sldNum" sz="quarter" idx="12"/>
          </p:nvPr>
        </p:nvSpPr>
        <p:spPr>
          <a:xfrm>
            <a:off x="9349636" y="6486077"/>
            <a:ext cx="2743200" cy="365125"/>
          </a:xfrm>
        </p:spPr>
        <p:txBody>
          <a:bodyPr/>
          <a:lstStyle/>
          <a:p>
            <a:pPr algn="ctr"/>
            <a:fld id="{5E1D2DF7-6972-1645-9CCD-4244C2539667}" type="slidenum">
              <a:rPr lang="en-US" smtClean="0"/>
              <a:pPr algn="ctr"/>
              <a:t>11</a:t>
            </a:fld>
            <a:endParaRPr lang="en-US" dirty="0"/>
          </a:p>
        </p:txBody>
      </p:sp>
      <p:grpSp>
        <p:nvGrpSpPr>
          <p:cNvPr id="12" name="Group 11">
            <a:extLst>
              <a:ext uri="{FF2B5EF4-FFF2-40B4-BE49-F238E27FC236}">
                <a16:creationId xmlns:a16="http://schemas.microsoft.com/office/drawing/2014/main" id="{D52042D8-6925-C24F-83C5-01C771B85EC5}"/>
              </a:ext>
            </a:extLst>
          </p:cNvPr>
          <p:cNvGrpSpPr/>
          <p:nvPr/>
        </p:nvGrpSpPr>
        <p:grpSpPr>
          <a:xfrm>
            <a:off x="7231094" y="1809003"/>
            <a:ext cx="4861742" cy="3239994"/>
            <a:chOff x="7032138" y="1762648"/>
            <a:chExt cx="4861742" cy="3239994"/>
          </a:xfrm>
        </p:grpSpPr>
        <p:sp>
          <p:nvSpPr>
            <p:cNvPr id="8" name="Triangle 7">
              <a:extLst>
                <a:ext uri="{FF2B5EF4-FFF2-40B4-BE49-F238E27FC236}">
                  <a16:creationId xmlns:a16="http://schemas.microsoft.com/office/drawing/2014/main" id="{E0C0B5C0-79D7-0B45-BE9A-F724DAA11588}"/>
                </a:ext>
              </a:extLst>
            </p:cNvPr>
            <p:cNvSpPr/>
            <p:nvPr/>
          </p:nvSpPr>
          <p:spPr>
            <a:xfrm>
              <a:off x="8246533" y="2224689"/>
              <a:ext cx="2794000" cy="2408621"/>
            </a:xfrm>
            <a:prstGeom prst="triangle">
              <a:avLst/>
            </a:prstGeom>
            <a:noFill/>
            <a:ln w="635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BBFC853E-FB68-4A42-A4E4-215D492AFA04}"/>
                    </a:ext>
                  </a:extLst>
                </p:cNvPr>
                <p:cNvSpPr txBox="1"/>
                <p:nvPr/>
              </p:nvSpPr>
              <p:spPr>
                <a:xfrm>
                  <a:off x="9044619" y="1762648"/>
                  <a:ext cx="1197828" cy="369332"/>
                </a:xfrm>
                <a:prstGeom prst="rect">
                  <a:avLst/>
                </a:prstGeom>
                <a:noFill/>
              </p:spPr>
              <p:txBody>
                <a:bodyPr wrap="none" rtlCol="0">
                  <a:spAutoFit/>
                </a:bodyPr>
                <a:lstStyle/>
                <a:p>
                  <a:pPr algn="ctr"/>
                  <a:r>
                    <a:rPr lang="en-US" dirty="0"/>
                    <a:t>Neutral (</a:t>
                  </a:r>
                  <a14:m>
                    <m:oMath xmlns:m="http://schemas.openxmlformats.org/officeDocument/2006/math">
                      <m:r>
                        <a:rPr lang="en-US" i="1" dirty="0" smtClean="0">
                          <a:latin typeface="Cambria Math" panose="02040503050406030204" pitchFamily="18" charset="0"/>
                        </a:rPr>
                        <m:t>0</m:t>
                      </m:r>
                    </m:oMath>
                  </a14:m>
                  <a:r>
                    <a:rPr lang="en-US" dirty="0"/>
                    <a:t>)</a:t>
                  </a:r>
                </a:p>
              </p:txBody>
            </p:sp>
          </mc:Choice>
          <mc:Fallback xmlns="">
            <p:sp>
              <p:nvSpPr>
                <p:cNvPr id="9" name="TextBox 8">
                  <a:extLst>
                    <a:ext uri="{FF2B5EF4-FFF2-40B4-BE49-F238E27FC236}">
                      <a16:creationId xmlns:a16="http://schemas.microsoft.com/office/drawing/2014/main" id="{BBFC853E-FB68-4A42-A4E4-215D492AFA04}"/>
                    </a:ext>
                  </a:extLst>
                </p:cNvPr>
                <p:cNvSpPr txBox="1">
                  <a:spLocks noRot="1" noChangeAspect="1" noMove="1" noResize="1" noEditPoints="1" noAdjustHandles="1" noChangeArrowheads="1" noChangeShapeType="1" noTextEdit="1"/>
                </p:cNvSpPr>
                <p:nvPr/>
              </p:nvSpPr>
              <p:spPr>
                <a:xfrm>
                  <a:off x="9044619" y="1762648"/>
                  <a:ext cx="1197828" cy="369332"/>
                </a:xfrm>
                <a:prstGeom prst="rect">
                  <a:avLst/>
                </a:prstGeom>
                <a:blipFill>
                  <a:blip r:embed="rId4"/>
                  <a:stretch>
                    <a:fillRect l="-4167" t="-6667" r="-4167"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A32110CD-C805-CC4E-8440-4607D639964B}"/>
                    </a:ext>
                  </a:extLst>
                </p:cNvPr>
                <p:cNvSpPr txBox="1"/>
                <p:nvPr/>
              </p:nvSpPr>
              <p:spPr>
                <a:xfrm>
                  <a:off x="7032138" y="4633310"/>
                  <a:ext cx="2428806" cy="369332"/>
                </a:xfrm>
                <a:prstGeom prst="rect">
                  <a:avLst/>
                </a:prstGeom>
                <a:noFill/>
              </p:spPr>
              <p:txBody>
                <a:bodyPr wrap="none" rtlCol="0">
                  <a:spAutoFit/>
                </a:bodyPr>
                <a:lstStyle/>
                <a:p>
                  <a:pPr algn="ctr"/>
                  <a:r>
                    <a:rPr lang="en-US" dirty="0"/>
                    <a:t>Liberal (</a:t>
                  </a:r>
                  <a14:m>
                    <m:oMath xmlns:m="http://schemas.openxmlformats.org/officeDocument/2006/math">
                      <m:r>
                        <a:rPr lang="en-US" i="1">
                          <a:latin typeface="Cambria Math" panose="02040503050406030204" pitchFamily="18" charset="0"/>
                        </a:rPr>
                        <m:t>−1=</m:t>
                      </m:r>
                      <m:sSup>
                        <m:sSupPr>
                          <m:ctrlPr>
                            <a:rPr lang="en-US" i="1">
                              <a:latin typeface="Cambria Math" panose="02040503050406030204" pitchFamily="18" charset="0"/>
                            </a:rPr>
                          </m:ctrlPr>
                        </m:sSupPr>
                        <m:e>
                          <m:r>
                            <a:rPr lang="en-US" i="1">
                              <a:latin typeface="Cambria Math" panose="02040503050406030204" pitchFamily="18" charset="0"/>
                            </a:rPr>
                            <m:t>0</m:t>
                          </m:r>
                        </m:e>
                        <m:sup>
                          <m:r>
                            <a:rPr lang="en-US" i="1">
                              <a:latin typeface="Cambria Math" panose="02040503050406030204" pitchFamily="18" charset="0"/>
                            </a:rPr>
                            <m:t>−</m:t>
                          </m:r>
                        </m:sup>
                      </m:sSup>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1</m:t>
                          </m:r>
                        </m:e>
                        <m:sup>
                          <m:r>
                            <a:rPr lang="en-US" i="1">
                              <a:latin typeface="Cambria Math" panose="02040503050406030204" pitchFamily="18" charset="0"/>
                            </a:rPr>
                            <m:t>+</m:t>
                          </m:r>
                        </m:sup>
                      </m:sSup>
                    </m:oMath>
                  </a14:m>
                  <a:r>
                    <a:rPr lang="en-US" dirty="0"/>
                    <a:t>)</a:t>
                  </a:r>
                </a:p>
              </p:txBody>
            </p:sp>
          </mc:Choice>
          <mc:Fallback xmlns="">
            <p:sp>
              <p:nvSpPr>
                <p:cNvPr id="10" name="TextBox 9">
                  <a:extLst>
                    <a:ext uri="{FF2B5EF4-FFF2-40B4-BE49-F238E27FC236}">
                      <a16:creationId xmlns:a16="http://schemas.microsoft.com/office/drawing/2014/main" id="{A32110CD-C805-CC4E-8440-4607D639964B}"/>
                    </a:ext>
                  </a:extLst>
                </p:cNvPr>
                <p:cNvSpPr txBox="1">
                  <a:spLocks noRot="1" noChangeAspect="1" noMove="1" noResize="1" noEditPoints="1" noAdjustHandles="1" noChangeArrowheads="1" noChangeShapeType="1" noTextEdit="1"/>
                </p:cNvSpPr>
                <p:nvPr/>
              </p:nvSpPr>
              <p:spPr>
                <a:xfrm>
                  <a:off x="7032138" y="4633310"/>
                  <a:ext cx="2428806" cy="369332"/>
                </a:xfrm>
                <a:prstGeom prst="rect">
                  <a:avLst/>
                </a:prstGeom>
                <a:blipFill>
                  <a:blip r:embed="rId5"/>
                  <a:stretch>
                    <a:fillRect l="-1563" t="-6667" r="-1563"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FC0AACDC-4803-C049-910D-68949447354F}"/>
                    </a:ext>
                  </a:extLst>
                </p:cNvPr>
                <p:cNvSpPr txBox="1"/>
                <p:nvPr/>
              </p:nvSpPr>
              <p:spPr>
                <a:xfrm>
                  <a:off x="10187194" y="4633310"/>
                  <a:ext cx="1706686" cy="369332"/>
                </a:xfrm>
                <a:prstGeom prst="rect">
                  <a:avLst/>
                </a:prstGeom>
                <a:noFill/>
              </p:spPr>
              <p:txBody>
                <a:bodyPr wrap="none" rtlCol="0">
                  <a:spAutoFit/>
                </a:bodyPr>
                <a:lstStyle/>
                <a:p>
                  <a:pPr algn="ctr"/>
                  <a:r>
                    <a:rPr lang="en-US" dirty="0"/>
                    <a:t>Conservative (</a:t>
                  </a:r>
                  <a14:m>
                    <m:oMath xmlns:m="http://schemas.openxmlformats.org/officeDocument/2006/math">
                      <m:r>
                        <a:rPr lang="en-US" i="1" dirty="0" smtClean="0">
                          <a:latin typeface="Cambria Math" panose="02040503050406030204" pitchFamily="18" charset="0"/>
                        </a:rPr>
                        <m:t>1</m:t>
                      </m:r>
                    </m:oMath>
                  </a14:m>
                  <a:r>
                    <a:rPr lang="en-US" dirty="0"/>
                    <a:t>)</a:t>
                  </a:r>
                </a:p>
              </p:txBody>
            </p:sp>
          </mc:Choice>
          <mc:Fallback xmlns="">
            <p:sp>
              <p:nvSpPr>
                <p:cNvPr id="11" name="TextBox 10">
                  <a:extLst>
                    <a:ext uri="{FF2B5EF4-FFF2-40B4-BE49-F238E27FC236}">
                      <a16:creationId xmlns:a16="http://schemas.microsoft.com/office/drawing/2014/main" id="{FC0AACDC-4803-C049-910D-68949447354F}"/>
                    </a:ext>
                  </a:extLst>
                </p:cNvPr>
                <p:cNvSpPr txBox="1">
                  <a:spLocks noRot="1" noChangeAspect="1" noMove="1" noResize="1" noEditPoints="1" noAdjustHandles="1" noChangeArrowheads="1" noChangeShapeType="1" noTextEdit="1"/>
                </p:cNvSpPr>
                <p:nvPr/>
              </p:nvSpPr>
              <p:spPr>
                <a:xfrm>
                  <a:off x="10187194" y="4633310"/>
                  <a:ext cx="1706686" cy="369332"/>
                </a:xfrm>
                <a:prstGeom prst="rect">
                  <a:avLst/>
                </a:prstGeom>
                <a:blipFill>
                  <a:blip r:embed="rId6"/>
                  <a:stretch>
                    <a:fillRect l="-2206" t="-6667" r="-2941" b="-26667"/>
                  </a:stretch>
                </a:blipFill>
              </p:spPr>
              <p:txBody>
                <a:bodyPr/>
                <a:lstStyle/>
                <a:p>
                  <a:r>
                    <a:rPr lang="en-US">
                      <a:noFill/>
                    </a:rPr>
                    <a:t> </a:t>
                  </a:r>
                </a:p>
              </p:txBody>
            </p:sp>
          </mc:Fallback>
        </mc:AlternateContent>
      </p:grpSp>
    </p:spTree>
    <p:extLst>
      <p:ext uri="{BB962C8B-B14F-4D97-AF65-F5344CB8AC3E}">
        <p14:creationId xmlns:p14="http://schemas.microsoft.com/office/powerpoint/2010/main" val="20633173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BE98CF01-543C-4B4E-BA7C-A7FBB7891285}"/>
                  </a:ext>
                </a:extLst>
              </p:cNvPr>
              <p:cNvSpPr txBox="1"/>
              <p:nvPr/>
            </p:nvSpPr>
            <p:spPr>
              <a:xfrm>
                <a:off x="324631" y="1145132"/>
                <a:ext cx="11274469" cy="5520037"/>
              </a:xfrm>
              <a:prstGeom prst="rect">
                <a:avLst/>
              </a:prstGeom>
              <a:noFill/>
            </p:spPr>
            <p:txBody>
              <a:bodyPr wrap="square" rtlCol="0">
                <a:spAutoFit/>
              </a:bodyPr>
              <a:lstStyle/>
              <a:p>
                <a:pPr marL="342900" indent="-342900">
                  <a:buFont typeface="Arial" panose="020B0604020202020204" pitchFamily="34" charset="0"/>
                  <a:buChar char="•"/>
                </a:pPr>
                <a:r>
                  <a:rPr lang="en-US" sz="2400" dirty="0"/>
                  <a:t>For </a:t>
                </a:r>
                <a:r>
                  <a:rPr lang="en-US" sz="2400" b="1" dirty="0"/>
                  <a:t>symmetric utility</a:t>
                </a:r>
                <a:r>
                  <a:rPr lang="en-US" sz="2400" dirty="0"/>
                  <a:t>, we derive the utility gained specifically by node </a:t>
                </a:r>
                <a14:m>
                  <m:oMath xmlns:m="http://schemas.openxmlformats.org/officeDocument/2006/math">
                    <m:r>
                      <a:rPr lang="en-US" sz="2400" i="1" dirty="0" smtClean="0">
                        <a:latin typeface="Cambria Math" panose="02040503050406030204" pitchFamily="18" charset="0"/>
                      </a:rPr>
                      <m:t>𝑣</m:t>
                    </m:r>
                  </m:oMath>
                </a14:m>
                <a:r>
                  <a:rPr lang="en-US" sz="2400" dirty="0"/>
                  <a:t> for being in group </a:t>
                </a:r>
                <a14:m>
                  <m:oMath xmlns:m="http://schemas.openxmlformats.org/officeDocument/2006/math">
                    <m:r>
                      <a:rPr lang="en-US" sz="2400" i="1" dirty="0" smtClean="0">
                        <a:latin typeface="Cambria Math" panose="02040503050406030204" pitchFamily="18" charset="0"/>
                      </a:rPr>
                      <m:t>𝑔</m:t>
                    </m:r>
                  </m:oMath>
                </a14:m>
                <a:r>
                  <a:rPr lang="en-US" sz="2400" dirty="0"/>
                  <a:t> provided attribute </a:t>
                </a:r>
                <a14:m>
                  <m:oMath xmlns:m="http://schemas.openxmlformats.org/officeDocument/2006/math">
                    <m:r>
                      <a:rPr lang="en-US" sz="2400" i="1" dirty="0" smtClean="0">
                        <a:latin typeface="Cambria Math" panose="02040503050406030204" pitchFamily="18" charset="0"/>
                      </a:rPr>
                      <m:t>𝑎</m:t>
                    </m:r>
                  </m:oMath>
                </a14:m>
                <a:r>
                  <a:rPr lang="en-US" sz="2400" dirty="0"/>
                  <a:t> as:</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Where </a:t>
                </a:r>
                <a14:m>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𝑤</m:t>
                        </m:r>
                      </m:e>
                      <m:sub>
                        <m:r>
                          <a:rPr lang="en-US" sz="2400" b="0" i="1" smtClean="0">
                            <a:latin typeface="Cambria Math" panose="02040503050406030204" pitchFamily="18" charset="0"/>
                          </a:rPr>
                          <m:t>𝑣</m:t>
                        </m:r>
                        <m:r>
                          <a:rPr lang="en-US" sz="2400" b="0" i="1" smtClean="0">
                            <a:latin typeface="Cambria Math" panose="02040503050406030204" pitchFamily="18" charset="0"/>
                          </a:rPr>
                          <m:t>,</m:t>
                        </m:r>
                        <m:r>
                          <a:rPr lang="en-US" sz="2400" b="0" i="1" smtClean="0">
                            <a:latin typeface="Cambria Math" panose="02040503050406030204" pitchFamily="18" charset="0"/>
                          </a:rPr>
                          <m:t>𝑔</m:t>
                        </m:r>
                      </m:sub>
                    </m:sSub>
                  </m:oMath>
                </a14:m>
                <a:r>
                  <a:rPr lang="en-US" sz="2400" dirty="0"/>
                  <a:t> is the fraction of meetings </a:t>
                </a:r>
                <a14:m>
                  <m:oMath xmlns:m="http://schemas.openxmlformats.org/officeDocument/2006/math">
                    <m:r>
                      <a:rPr lang="en-US" sz="2400" i="1" dirty="0" smtClean="0">
                        <a:latin typeface="Cambria Math" panose="02040503050406030204" pitchFamily="18" charset="0"/>
                      </a:rPr>
                      <m:t>𝑣</m:t>
                    </m:r>
                  </m:oMath>
                </a14:m>
                <a:r>
                  <a:rPr lang="en-US" sz="2400" dirty="0"/>
                  <a:t> has attended in </a:t>
                </a:r>
                <a14:m>
                  <m:oMath xmlns:m="http://schemas.openxmlformats.org/officeDocument/2006/math">
                    <m:r>
                      <a:rPr lang="en-US" sz="2400" i="1" dirty="0" smtClean="0">
                        <a:latin typeface="Cambria Math" panose="02040503050406030204" pitchFamily="18" charset="0"/>
                      </a:rPr>
                      <m:t>𝑔</m:t>
                    </m:r>
                  </m:oMath>
                </a14:m>
                <a:r>
                  <a:rPr lang="en-US" sz="2400" dirty="0"/>
                  <a:t>, and </a:t>
                </a:r>
                <a14:m>
                  <m:oMath xmlns:m="http://schemas.openxmlformats.org/officeDocument/2006/math">
                    <m:sSubSup>
                      <m:sSubSupPr>
                        <m:ctrlPr>
                          <a:rPr lang="en-US" sz="2400" i="1" smtClean="0">
                            <a:latin typeface="Cambria Math" panose="02040503050406030204" pitchFamily="18" charset="0"/>
                          </a:rPr>
                        </m:ctrlPr>
                      </m:sSubSupPr>
                      <m:e>
                        <m:r>
                          <a:rPr lang="en-US" sz="2400" b="0" i="1" smtClean="0">
                            <a:latin typeface="Cambria Math" panose="02040503050406030204" pitchFamily="18" charset="0"/>
                          </a:rPr>
                          <m:t>𝑊</m:t>
                        </m:r>
                      </m:e>
                      <m:sub>
                        <m:r>
                          <a:rPr lang="en-US" sz="2400" b="0" i="1" smtClean="0">
                            <a:latin typeface="Cambria Math" panose="02040503050406030204" pitchFamily="18" charset="0"/>
                          </a:rPr>
                          <m:t>𝑔</m:t>
                        </m:r>
                        <m:r>
                          <a:rPr lang="en-US" sz="2400" b="0" i="1" smtClean="0">
                            <a:latin typeface="Cambria Math" panose="02040503050406030204" pitchFamily="18" charset="0"/>
                          </a:rPr>
                          <m:t>,</m:t>
                        </m:r>
                        <m:r>
                          <a:rPr lang="en-US" sz="2400" b="0" i="1" smtClean="0">
                            <a:latin typeface="Cambria Math" panose="02040503050406030204" pitchFamily="18" charset="0"/>
                          </a:rPr>
                          <m:t>𝑎</m:t>
                        </m:r>
                      </m:sub>
                      <m:sup>
                        <m:r>
                          <a:rPr lang="en-US" sz="2400" b="0" i="1" smtClean="0">
                            <a:latin typeface="Cambria Math" panose="02040503050406030204" pitchFamily="18" charset="0"/>
                          </a:rPr>
                          <m:t>𝑠</m:t>
                        </m:r>
                      </m:sup>
                    </m:sSubSup>
                  </m:oMath>
                </a14:m>
                <a:r>
                  <a:rPr lang="en-US" sz="2400" dirty="0"/>
                  <a:t> is the sum of the fractions of meetings that members in </a:t>
                </a:r>
                <a14:m>
                  <m:oMath xmlns:m="http://schemas.openxmlformats.org/officeDocument/2006/math">
                    <m:r>
                      <a:rPr lang="en-US" sz="2400" i="1" dirty="0" smtClean="0">
                        <a:latin typeface="Cambria Math" panose="02040503050406030204" pitchFamily="18" charset="0"/>
                      </a:rPr>
                      <m:t>𝑔</m:t>
                    </m:r>
                  </m:oMath>
                </a14:m>
                <a:r>
                  <a:rPr lang="en-US" sz="2400" dirty="0"/>
                  <a:t> with stance </a:t>
                </a:r>
                <a14:m>
                  <m:oMath xmlns:m="http://schemas.openxmlformats.org/officeDocument/2006/math">
                    <m:r>
                      <a:rPr lang="en-US" sz="2400" i="1" dirty="0" smtClean="0">
                        <a:latin typeface="Cambria Math" panose="02040503050406030204" pitchFamily="18" charset="0"/>
                      </a:rPr>
                      <m:t>𝑠</m:t>
                    </m:r>
                  </m:oMath>
                </a14:m>
                <a:r>
                  <a:rPr lang="en-US" sz="2400" dirty="0"/>
                  <a:t> have attended</a:t>
                </a:r>
              </a:p>
              <a:p>
                <a:pPr marL="342900" indent="-342900">
                  <a:buFont typeface="Arial" panose="020B0604020202020204" pitchFamily="34" charset="0"/>
                  <a:buChar char="•"/>
                </a:pPr>
                <a:r>
                  <a:rPr lang="en-US" sz="2400" dirty="0"/>
                  <a:t>For </a:t>
                </a:r>
                <a:r>
                  <a:rPr lang="en-US" sz="2400" b="1" dirty="0"/>
                  <a:t>asymmetric utility</a:t>
                </a:r>
                <a:r>
                  <a:rPr lang="en-US" sz="2400" dirty="0"/>
                  <a:t>, we derive the utility as:</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Where </a:t>
                </a:r>
                <a14:m>
                  <m:oMath xmlns:m="http://schemas.openxmlformats.org/officeDocument/2006/math">
                    <m:sSubSup>
                      <m:sSubSupPr>
                        <m:ctrlPr>
                          <a:rPr lang="en-US" sz="2400" i="1" smtClean="0">
                            <a:latin typeface="Cambria Math" panose="02040503050406030204" pitchFamily="18" charset="0"/>
                          </a:rPr>
                        </m:ctrlPr>
                      </m:sSubSupPr>
                      <m:e>
                        <m:r>
                          <a:rPr lang="en-US" sz="2400" b="0" i="1" smtClean="0">
                            <a:latin typeface="Cambria Math" panose="02040503050406030204" pitchFamily="18" charset="0"/>
                          </a:rPr>
                          <m:t>𝑀</m:t>
                        </m:r>
                      </m:e>
                      <m:sub>
                        <m:r>
                          <a:rPr lang="en-US" sz="2400" b="0" i="1" smtClean="0">
                            <a:latin typeface="Cambria Math" panose="02040503050406030204" pitchFamily="18" charset="0"/>
                          </a:rPr>
                          <m:t>𝑔</m:t>
                        </m:r>
                        <m:r>
                          <a:rPr lang="en-US" sz="2400" b="0" i="1" smtClean="0">
                            <a:latin typeface="Cambria Math" panose="02040503050406030204" pitchFamily="18" charset="0"/>
                          </a:rPr>
                          <m:t>,</m:t>
                        </m:r>
                        <m:r>
                          <a:rPr lang="en-US" sz="2400" b="0" i="1" smtClean="0">
                            <a:latin typeface="Cambria Math" panose="02040503050406030204" pitchFamily="18" charset="0"/>
                          </a:rPr>
                          <m:t>𝑎</m:t>
                        </m:r>
                      </m:sub>
                      <m:sup>
                        <m:r>
                          <a:rPr lang="en-US" sz="2400" b="0" i="1" smtClean="0">
                            <a:latin typeface="Cambria Math" panose="02040503050406030204" pitchFamily="18" charset="0"/>
                          </a:rPr>
                          <m:t>𝑠</m:t>
                        </m:r>
                      </m:sup>
                    </m:sSubSup>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r>
                          <a:rPr lang="en-US" sz="2400" b="0" i="1" smtClean="0">
                            <a:latin typeface="Cambria Math" panose="02040503050406030204" pitchFamily="18" charset="0"/>
                          </a:rPr>
                          <m:t>𝑠</m:t>
                        </m:r>
                        <m:r>
                          <a:rPr lang="en-US" sz="2400" b="0" i="1" smtClean="0">
                            <a:latin typeface="Cambria Math" panose="02040503050406030204" pitchFamily="18" charset="0"/>
                          </a:rPr>
                          <m:t>|</m:t>
                        </m:r>
                      </m:num>
                      <m:den>
                        <m:r>
                          <a:rPr lang="en-US" sz="2400" b="0" i="1" smtClean="0">
                            <a:latin typeface="Cambria Math" panose="02040503050406030204" pitchFamily="18" charset="0"/>
                          </a:rPr>
                          <m:t>2</m:t>
                        </m:r>
                      </m:den>
                    </m:f>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𝑊</m:t>
                        </m:r>
                      </m:e>
                      <m:sub>
                        <m:r>
                          <a:rPr lang="en-US" sz="2400" b="0" i="1" smtClean="0">
                            <a:latin typeface="Cambria Math" panose="02040503050406030204" pitchFamily="18" charset="0"/>
                          </a:rPr>
                          <m:t>𝑔</m:t>
                        </m:r>
                        <m:r>
                          <a:rPr lang="en-US" sz="2400" b="0" i="1" smtClean="0">
                            <a:latin typeface="Cambria Math" panose="02040503050406030204" pitchFamily="18" charset="0"/>
                          </a:rPr>
                          <m:t>,</m:t>
                        </m:r>
                        <m:r>
                          <a:rPr lang="en-US" sz="2400" b="0" i="1" smtClean="0">
                            <a:latin typeface="Cambria Math" panose="02040503050406030204" pitchFamily="18" charset="0"/>
                          </a:rPr>
                          <m:t>𝑎</m:t>
                        </m:r>
                      </m:sub>
                      <m:sup>
                        <m:r>
                          <a:rPr lang="en-US" sz="2400" b="0" i="1" smtClean="0">
                            <a:latin typeface="Cambria Math" panose="02040503050406030204" pitchFamily="18" charset="0"/>
                          </a:rPr>
                          <m:t>𝑠</m:t>
                        </m:r>
                      </m:sup>
                    </m:sSubSup>
                  </m:oMath>
                </a14:m>
                <a:r>
                  <a:rPr lang="en-US" sz="2400" dirty="0"/>
                  <a:t> so the multiplicative operator is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2</m:t>
                        </m:r>
                      </m:den>
                    </m:f>
                  </m:oMath>
                </a14:m>
                <a:r>
                  <a:rPr lang="en-US" sz="2400" dirty="0"/>
                  <a:t> for neutral stances, and </a:t>
                </a:r>
                <a14:m>
                  <m:oMath xmlns:m="http://schemas.openxmlformats.org/officeDocument/2006/math">
                    <m:r>
                      <a:rPr lang="en-US" sz="2400" i="1" dirty="0" smtClean="0">
                        <a:latin typeface="Cambria Math" panose="02040503050406030204" pitchFamily="18" charset="0"/>
                      </a:rPr>
                      <m:t>1</m:t>
                    </m:r>
                  </m:oMath>
                </a14:m>
                <a:r>
                  <a:rPr lang="en-US" sz="2400" dirty="0"/>
                  <a:t> otherwise</a:t>
                </a:r>
              </a:p>
              <a:p>
                <a:pPr marL="800100" lvl="1" indent="-342900">
                  <a:buFont typeface="Arial" panose="020B0604020202020204" pitchFamily="34" charset="0"/>
                  <a:buChar char="•"/>
                </a:pPr>
                <a:endParaRPr lang="en-US" sz="2400" dirty="0"/>
              </a:p>
            </p:txBody>
          </p:sp>
        </mc:Choice>
        <mc:Fallback xmlns="">
          <p:sp>
            <p:nvSpPr>
              <p:cNvPr id="4" name="TextBox 3">
                <a:extLst>
                  <a:ext uri="{FF2B5EF4-FFF2-40B4-BE49-F238E27FC236}">
                    <a16:creationId xmlns:a16="http://schemas.microsoft.com/office/drawing/2014/main" id="{BE98CF01-543C-4B4E-BA7C-A7FBB7891285}"/>
                  </a:ext>
                </a:extLst>
              </p:cNvPr>
              <p:cNvSpPr txBox="1">
                <a:spLocks noRot="1" noChangeAspect="1" noMove="1" noResize="1" noEditPoints="1" noAdjustHandles="1" noChangeArrowheads="1" noChangeShapeType="1" noTextEdit="1"/>
              </p:cNvSpPr>
              <p:nvPr/>
            </p:nvSpPr>
            <p:spPr>
              <a:xfrm>
                <a:off x="324631" y="1145132"/>
                <a:ext cx="11274469" cy="5520037"/>
              </a:xfrm>
              <a:prstGeom prst="rect">
                <a:avLst/>
              </a:prstGeom>
              <a:blipFill>
                <a:blip r:embed="rId3"/>
                <a:stretch>
                  <a:fillRect l="-675" t="-690" r="-337"/>
                </a:stretch>
              </a:blipFill>
            </p:spPr>
            <p:txBody>
              <a:bodyPr/>
              <a:lstStyle/>
              <a:p>
                <a:r>
                  <a:rPr lang="en-US">
                    <a:noFill/>
                  </a:rPr>
                  <a:t> </a:t>
                </a:r>
              </a:p>
            </p:txBody>
          </p:sp>
        </mc:Fallback>
      </mc:AlternateContent>
      <p:sp>
        <p:nvSpPr>
          <p:cNvPr id="5" name="Title 1">
            <a:extLst>
              <a:ext uri="{FF2B5EF4-FFF2-40B4-BE49-F238E27FC236}">
                <a16:creationId xmlns:a16="http://schemas.microsoft.com/office/drawing/2014/main" id="{4B186C58-4F10-A34B-9845-B59DA20E4B9D}"/>
              </a:ext>
            </a:extLst>
          </p:cNvPr>
          <p:cNvSpPr txBox="1">
            <a:spLocks/>
          </p:cNvSpPr>
          <p:nvPr/>
        </p:nvSpPr>
        <p:spPr>
          <a:xfrm>
            <a:off x="167009" y="126084"/>
            <a:ext cx="1143209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C00000"/>
                </a:solidFill>
              </a:rPr>
              <a:t>Personal utility equations</a:t>
            </a:r>
          </a:p>
        </p:txBody>
      </p:sp>
      <p:pic>
        <p:nvPicPr>
          <p:cNvPr id="6" name="Picture 5">
            <a:extLst>
              <a:ext uri="{FF2B5EF4-FFF2-40B4-BE49-F238E27FC236}">
                <a16:creationId xmlns:a16="http://schemas.microsoft.com/office/drawing/2014/main" id="{3C67E4DC-EB33-874A-8949-8645ADA1284C}"/>
              </a:ext>
            </a:extLst>
          </p:cNvPr>
          <p:cNvPicPr/>
          <p:nvPr/>
        </p:nvPicPr>
        <p:blipFill>
          <a:blip r:embed="rId4"/>
          <a:stretch/>
        </p:blipFill>
        <p:spPr>
          <a:xfrm>
            <a:off x="14500" y="6325863"/>
            <a:ext cx="2743200" cy="493776"/>
          </a:xfrm>
          <a:prstGeom prst="rect">
            <a:avLst/>
          </a:prstGeom>
          <a:ln>
            <a:noFill/>
          </a:ln>
        </p:spPr>
      </p:pic>
      <p:sp>
        <p:nvSpPr>
          <p:cNvPr id="7" name="Slide Number Placeholder 13">
            <a:extLst>
              <a:ext uri="{FF2B5EF4-FFF2-40B4-BE49-F238E27FC236}">
                <a16:creationId xmlns:a16="http://schemas.microsoft.com/office/drawing/2014/main" id="{F31037F2-7262-9345-B7F1-A9F09486089A}"/>
              </a:ext>
            </a:extLst>
          </p:cNvPr>
          <p:cNvSpPr>
            <a:spLocks noGrp="1"/>
          </p:cNvSpPr>
          <p:nvPr>
            <p:ph type="sldNum" sz="quarter" idx="12"/>
          </p:nvPr>
        </p:nvSpPr>
        <p:spPr>
          <a:xfrm>
            <a:off x="9349636" y="6486077"/>
            <a:ext cx="2743200" cy="365125"/>
          </a:xfrm>
        </p:spPr>
        <p:txBody>
          <a:bodyPr/>
          <a:lstStyle/>
          <a:p>
            <a:pPr algn="ctr"/>
            <a:fld id="{5E1D2DF7-6972-1645-9CCD-4244C2539667}" type="slidenum">
              <a:rPr lang="en-US" smtClean="0"/>
              <a:pPr algn="ctr"/>
              <a:t>12</a:t>
            </a:fld>
            <a:endParaRPr lang="en-US" dirty="0"/>
          </a:p>
        </p:txBody>
      </p:sp>
      <p:pic>
        <p:nvPicPr>
          <p:cNvPr id="14" name="Picture 13" descr="Text&#10;&#10;Description automatically generated">
            <a:extLst>
              <a:ext uri="{FF2B5EF4-FFF2-40B4-BE49-F238E27FC236}">
                <a16:creationId xmlns:a16="http://schemas.microsoft.com/office/drawing/2014/main" id="{C6B11191-279D-9A49-8FED-AA6B35C6D8AB}"/>
              </a:ext>
            </a:extLst>
          </p:cNvPr>
          <p:cNvPicPr>
            <a:picLocks noChangeAspect="1"/>
          </p:cNvPicPr>
          <p:nvPr/>
        </p:nvPicPr>
        <p:blipFill>
          <a:blip r:embed="rId5"/>
          <a:stretch>
            <a:fillRect/>
          </a:stretch>
        </p:blipFill>
        <p:spPr>
          <a:xfrm>
            <a:off x="3212315" y="2013495"/>
            <a:ext cx="5727700" cy="914400"/>
          </a:xfrm>
          <a:prstGeom prst="rect">
            <a:avLst/>
          </a:prstGeom>
        </p:spPr>
      </p:pic>
      <p:pic>
        <p:nvPicPr>
          <p:cNvPr id="16" name="Picture 15" descr="Text&#10;&#10;Description automatically generated">
            <a:extLst>
              <a:ext uri="{FF2B5EF4-FFF2-40B4-BE49-F238E27FC236}">
                <a16:creationId xmlns:a16="http://schemas.microsoft.com/office/drawing/2014/main" id="{31156413-EDDD-4040-A725-7AB4F14626F1}"/>
              </a:ext>
            </a:extLst>
          </p:cNvPr>
          <p:cNvPicPr>
            <a:picLocks noChangeAspect="1"/>
          </p:cNvPicPr>
          <p:nvPr/>
        </p:nvPicPr>
        <p:blipFill>
          <a:blip r:embed="rId6"/>
          <a:stretch>
            <a:fillRect/>
          </a:stretch>
        </p:blipFill>
        <p:spPr>
          <a:xfrm>
            <a:off x="3326615" y="4179704"/>
            <a:ext cx="5499100" cy="952500"/>
          </a:xfrm>
          <a:prstGeom prst="rect">
            <a:avLst/>
          </a:prstGeom>
        </p:spPr>
      </p:pic>
    </p:spTree>
    <p:extLst>
      <p:ext uri="{BB962C8B-B14F-4D97-AF65-F5344CB8AC3E}">
        <p14:creationId xmlns:p14="http://schemas.microsoft.com/office/powerpoint/2010/main" val="23832482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49C4DE7-0F58-7A49-BE84-5AB181C42A9D}"/>
              </a:ext>
            </a:extLst>
          </p:cNvPr>
          <p:cNvSpPr txBox="1"/>
          <p:nvPr/>
        </p:nvSpPr>
        <p:spPr>
          <a:xfrm>
            <a:off x="324631" y="1145132"/>
            <a:ext cx="5919007" cy="4154984"/>
          </a:xfrm>
          <a:prstGeom prst="rect">
            <a:avLst/>
          </a:prstGeom>
          <a:noFill/>
        </p:spPr>
        <p:txBody>
          <a:bodyPr wrap="square" rtlCol="0">
            <a:spAutoFit/>
          </a:bodyPr>
          <a:lstStyle/>
          <a:p>
            <a:pPr marL="342900" indent="-342900">
              <a:buFont typeface="Arial" panose="020B0604020202020204" pitchFamily="34" charset="0"/>
              <a:buChar char="•"/>
            </a:pPr>
            <a:r>
              <a:rPr lang="en-US" sz="2400" dirty="0"/>
              <a:t>We hypothesize that the group membership changes (and stance changes) </a:t>
            </a:r>
            <a:r>
              <a:rPr lang="en-US" sz="2400" b="1" dirty="0"/>
              <a:t>are driven by a person’s attempt to maximize value homophily </a:t>
            </a:r>
            <a:r>
              <a:rPr lang="en-US" sz="2400" dirty="0"/>
              <a:t>(i.e., utility) </a:t>
            </a:r>
          </a:p>
          <a:p>
            <a:pPr marL="342900" indent="-342900">
              <a:buFont typeface="Arial" panose="020B0604020202020204" pitchFamily="34" charset="0"/>
              <a:buChar char="•"/>
            </a:pPr>
            <a:r>
              <a:rPr lang="en-US" sz="2400" dirty="0"/>
              <a:t>We categorize this mechanism into three criterion:</a:t>
            </a:r>
          </a:p>
          <a:p>
            <a:pPr marL="800100" lvl="1" indent="-342900">
              <a:buFont typeface="Arial" panose="020B0604020202020204" pitchFamily="34" charset="0"/>
              <a:buChar char="•"/>
            </a:pPr>
            <a:r>
              <a:rPr lang="en-US" sz="2000" dirty="0"/>
              <a:t>Egocentric: Maximizing only the target individual’s utility</a:t>
            </a:r>
          </a:p>
          <a:p>
            <a:pPr marL="800100" lvl="1" indent="-342900">
              <a:buFont typeface="Arial" panose="020B0604020202020204" pitchFamily="34" charset="0"/>
              <a:buChar char="•"/>
            </a:pPr>
            <a:r>
              <a:rPr lang="en-US" sz="2000" dirty="0"/>
              <a:t>Weakly altruistic: Maximizing the utility of like-minded peers</a:t>
            </a:r>
          </a:p>
          <a:p>
            <a:pPr marL="800100" lvl="1" indent="-342900">
              <a:buFont typeface="Arial" panose="020B0604020202020204" pitchFamily="34" charset="0"/>
              <a:buChar char="•"/>
            </a:pPr>
            <a:r>
              <a:rPr lang="en-US" sz="2000" dirty="0"/>
              <a:t>Strongly altruistic: Maximizing the utility of all effected members</a:t>
            </a:r>
          </a:p>
        </p:txBody>
      </p:sp>
      <p:sp>
        <p:nvSpPr>
          <p:cNvPr id="5" name="Title 1">
            <a:extLst>
              <a:ext uri="{FF2B5EF4-FFF2-40B4-BE49-F238E27FC236}">
                <a16:creationId xmlns:a16="http://schemas.microsoft.com/office/drawing/2014/main" id="{E014503F-36EE-5B4B-9905-0BE5BF04FF80}"/>
              </a:ext>
            </a:extLst>
          </p:cNvPr>
          <p:cNvSpPr txBox="1">
            <a:spLocks/>
          </p:cNvSpPr>
          <p:nvPr/>
        </p:nvSpPr>
        <p:spPr>
          <a:xfrm>
            <a:off x="167009" y="126084"/>
            <a:ext cx="1143209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C00000"/>
                </a:solidFill>
              </a:rPr>
              <a:t>Maximizing utility criterion</a:t>
            </a:r>
          </a:p>
        </p:txBody>
      </p:sp>
      <p:pic>
        <p:nvPicPr>
          <p:cNvPr id="6" name="Picture 5">
            <a:extLst>
              <a:ext uri="{FF2B5EF4-FFF2-40B4-BE49-F238E27FC236}">
                <a16:creationId xmlns:a16="http://schemas.microsoft.com/office/drawing/2014/main" id="{D8B45D94-3C06-2043-8D18-F1095C8E4282}"/>
              </a:ext>
            </a:extLst>
          </p:cNvPr>
          <p:cNvPicPr/>
          <p:nvPr/>
        </p:nvPicPr>
        <p:blipFill>
          <a:blip r:embed="rId3"/>
          <a:stretch/>
        </p:blipFill>
        <p:spPr>
          <a:xfrm>
            <a:off x="14500" y="6325863"/>
            <a:ext cx="2743200" cy="493776"/>
          </a:xfrm>
          <a:prstGeom prst="rect">
            <a:avLst/>
          </a:prstGeom>
          <a:ln>
            <a:noFill/>
          </a:ln>
        </p:spPr>
      </p:pic>
      <p:sp>
        <p:nvSpPr>
          <p:cNvPr id="7" name="Slide Number Placeholder 13">
            <a:extLst>
              <a:ext uri="{FF2B5EF4-FFF2-40B4-BE49-F238E27FC236}">
                <a16:creationId xmlns:a16="http://schemas.microsoft.com/office/drawing/2014/main" id="{FD5059FE-5D1E-5846-8CE1-B2EFAFE2DD34}"/>
              </a:ext>
            </a:extLst>
          </p:cNvPr>
          <p:cNvSpPr>
            <a:spLocks noGrp="1"/>
          </p:cNvSpPr>
          <p:nvPr>
            <p:ph type="sldNum" sz="quarter" idx="12"/>
          </p:nvPr>
        </p:nvSpPr>
        <p:spPr>
          <a:xfrm>
            <a:off x="9349636" y="6486077"/>
            <a:ext cx="2743200" cy="365125"/>
          </a:xfrm>
        </p:spPr>
        <p:txBody>
          <a:bodyPr/>
          <a:lstStyle/>
          <a:p>
            <a:pPr algn="ctr"/>
            <a:fld id="{5E1D2DF7-6972-1645-9CCD-4244C2539667}" type="slidenum">
              <a:rPr lang="en-US" smtClean="0"/>
              <a:pPr algn="ctr"/>
              <a:t>13</a:t>
            </a:fld>
            <a:endParaRPr lang="en-US" dirty="0"/>
          </a:p>
        </p:txBody>
      </p:sp>
      <p:grpSp>
        <p:nvGrpSpPr>
          <p:cNvPr id="57" name="Group 56">
            <a:extLst>
              <a:ext uri="{FF2B5EF4-FFF2-40B4-BE49-F238E27FC236}">
                <a16:creationId xmlns:a16="http://schemas.microsoft.com/office/drawing/2014/main" id="{6E4A2906-BC95-5345-B920-5F6B44BBEB23}"/>
              </a:ext>
            </a:extLst>
          </p:cNvPr>
          <p:cNvGrpSpPr/>
          <p:nvPr/>
        </p:nvGrpSpPr>
        <p:grpSpPr>
          <a:xfrm>
            <a:off x="6521980" y="1428153"/>
            <a:ext cx="5676219" cy="4487517"/>
            <a:chOff x="6521980" y="1428153"/>
            <a:chExt cx="5676219" cy="4487517"/>
          </a:xfrm>
        </p:grpSpPr>
        <p:pic>
          <p:nvPicPr>
            <p:cNvPr id="13" name="Graphic 12" descr="Man with solid fill">
              <a:extLst>
                <a:ext uri="{FF2B5EF4-FFF2-40B4-BE49-F238E27FC236}">
                  <a16:creationId xmlns:a16="http://schemas.microsoft.com/office/drawing/2014/main" id="{CCA782AF-9B8C-D14E-A961-670C3700E4D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896602" y="2123275"/>
              <a:ext cx="457200" cy="457200"/>
            </a:xfrm>
            <a:prstGeom prst="rect">
              <a:avLst/>
            </a:prstGeom>
          </p:spPr>
        </p:pic>
        <p:sp>
          <p:nvSpPr>
            <p:cNvPr id="14" name="Oval 13">
              <a:extLst>
                <a:ext uri="{FF2B5EF4-FFF2-40B4-BE49-F238E27FC236}">
                  <a16:creationId xmlns:a16="http://schemas.microsoft.com/office/drawing/2014/main" id="{F143B1E9-9FAC-574C-B5E0-572910BB1099}"/>
                </a:ext>
              </a:extLst>
            </p:cNvPr>
            <p:cNvSpPr/>
            <p:nvPr/>
          </p:nvSpPr>
          <p:spPr>
            <a:xfrm>
              <a:off x="6528179" y="1428154"/>
              <a:ext cx="1325563" cy="1325563"/>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Graphic 14" descr="Man with solid fill">
              <a:extLst>
                <a:ext uri="{FF2B5EF4-FFF2-40B4-BE49-F238E27FC236}">
                  <a16:creationId xmlns:a16="http://schemas.microsoft.com/office/drawing/2014/main" id="{D6DF466F-702E-9748-90D0-B70389FB029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167951" y="1872578"/>
              <a:ext cx="457200" cy="457200"/>
            </a:xfrm>
            <a:prstGeom prst="rect">
              <a:avLst/>
            </a:prstGeom>
          </p:spPr>
        </p:pic>
        <p:pic>
          <p:nvPicPr>
            <p:cNvPr id="16" name="Graphic 15" descr="Man with solid fill">
              <a:extLst>
                <a:ext uri="{FF2B5EF4-FFF2-40B4-BE49-F238E27FC236}">
                  <a16:creationId xmlns:a16="http://schemas.microsoft.com/office/drawing/2014/main" id="{82D0B9F9-C6F4-5E4D-B4E7-7E8C7A89B75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710743" y="1671423"/>
              <a:ext cx="457200" cy="457200"/>
            </a:xfrm>
            <a:prstGeom prst="rect">
              <a:avLst/>
            </a:prstGeom>
          </p:spPr>
        </p:pic>
        <p:pic>
          <p:nvPicPr>
            <p:cNvPr id="17" name="Graphic 16" descr="Man with solid fill">
              <a:extLst>
                <a:ext uri="{FF2B5EF4-FFF2-40B4-BE49-F238E27FC236}">
                  <a16:creationId xmlns:a16="http://schemas.microsoft.com/office/drawing/2014/main" id="{B4240FA5-262D-A745-A57D-F8E1CF12DA0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39343" y="1560707"/>
              <a:ext cx="457200" cy="457200"/>
            </a:xfrm>
            <a:prstGeom prst="rect">
              <a:avLst/>
            </a:prstGeom>
          </p:spPr>
        </p:pic>
        <p:pic>
          <p:nvPicPr>
            <p:cNvPr id="18" name="Graphic 17" descr="Man with solid fill">
              <a:extLst>
                <a:ext uri="{FF2B5EF4-FFF2-40B4-BE49-F238E27FC236}">
                  <a16:creationId xmlns:a16="http://schemas.microsoft.com/office/drawing/2014/main" id="{E22DDDAE-036F-0442-89DF-7EBE20069B4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545128" y="2039584"/>
              <a:ext cx="457200" cy="457200"/>
            </a:xfrm>
            <a:prstGeom prst="rect">
              <a:avLst/>
            </a:prstGeom>
          </p:spPr>
        </p:pic>
        <p:cxnSp>
          <p:nvCxnSpPr>
            <p:cNvPr id="20" name="Straight Arrow Connector 19">
              <a:extLst>
                <a:ext uri="{FF2B5EF4-FFF2-40B4-BE49-F238E27FC236}">
                  <a16:creationId xmlns:a16="http://schemas.microsoft.com/office/drawing/2014/main" id="{4A8E4E1D-BC8D-954B-997B-6C3406D2C638}"/>
                </a:ext>
              </a:extLst>
            </p:cNvPr>
            <p:cNvCxnSpPr>
              <a:cxnSpLocks/>
              <a:stCxn id="15" idx="3"/>
              <a:endCxn id="21" idx="2"/>
            </p:cNvCxnSpPr>
            <p:nvPr/>
          </p:nvCxnSpPr>
          <p:spPr>
            <a:xfrm flipV="1">
              <a:off x="7625151" y="2090935"/>
              <a:ext cx="1377882" cy="1024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1" name="Oval 20">
              <a:extLst>
                <a:ext uri="{FF2B5EF4-FFF2-40B4-BE49-F238E27FC236}">
                  <a16:creationId xmlns:a16="http://schemas.microsoft.com/office/drawing/2014/main" id="{2AC326F1-7D40-964B-8226-041729E0A125}"/>
                </a:ext>
              </a:extLst>
            </p:cNvPr>
            <p:cNvSpPr/>
            <p:nvPr/>
          </p:nvSpPr>
          <p:spPr>
            <a:xfrm>
              <a:off x="9003033" y="1428153"/>
              <a:ext cx="1325563" cy="1325563"/>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 name="Graphic 21" descr="Man with solid fill">
              <a:extLst>
                <a:ext uri="{FF2B5EF4-FFF2-40B4-BE49-F238E27FC236}">
                  <a16:creationId xmlns:a16="http://schemas.microsoft.com/office/drawing/2014/main" id="{8167FEE0-12A7-434F-9B4D-B73DF5D771E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208614" y="1643978"/>
              <a:ext cx="457200" cy="457200"/>
            </a:xfrm>
            <a:prstGeom prst="rect">
              <a:avLst/>
            </a:prstGeom>
          </p:spPr>
        </p:pic>
        <p:pic>
          <p:nvPicPr>
            <p:cNvPr id="23" name="Graphic 22" descr="Man with solid fill">
              <a:extLst>
                <a:ext uri="{FF2B5EF4-FFF2-40B4-BE49-F238E27FC236}">
                  <a16:creationId xmlns:a16="http://schemas.microsoft.com/office/drawing/2014/main" id="{5F9F3B70-B47B-7F4D-ABEE-CE24E614BA9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665814" y="1726860"/>
              <a:ext cx="457200" cy="457200"/>
            </a:xfrm>
            <a:prstGeom prst="rect">
              <a:avLst/>
            </a:prstGeom>
          </p:spPr>
        </p:pic>
        <p:pic>
          <p:nvPicPr>
            <p:cNvPr id="24" name="Graphic 23" descr="Man with solid fill">
              <a:extLst>
                <a:ext uri="{FF2B5EF4-FFF2-40B4-BE49-F238E27FC236}">
                  <a16:creationId xmlns:a16="http://schemas.microsoft.com/office/drawing/2014/main" id="{509E24CF-19ED-7F4F-87DE-E711D0FB61B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436872" y="2025566"/>
              <a:ext cx="457200" cy="457200"/>
            </a:xfrm>
            <a:prstGeom prst="rect">
              <a:avLst/>
            </a:prstGeom>
          </p:spPr>
        </p:pic>
        <p:sp>
          <p:nvSpPr>
            <p:cNvPr id="27" name="TextBox 26">
              <a:extLst>
                <a:ext uri="{FF2B5EF4-FFF2-40B4-BE49-F238E27FC236}">
                  <a16:creationId xmlns:a16="http://schemas.microsoft.com/office/drawing/2014/main" id="{0594C1CA-23BC-5145-9EC8-04FBB7A4C052}"/>
                </a:ext>
              </a:extLst>
            </p:cNvPr>
            <p:cNvSpPr txBox="1"/>
            <p:nvPr/>
          </p:nvSpPr>
          <p:spPr>
            <a:xfrm>
              <a:off x="10287932" y="1552325"/>
              <a:ext cx="1910267" cy="1077218"/>
            </a:xfrm>
            <a:prstGeom prst="rect">
              <a:avLst/>
            </a:prstGeom>
            <a:noFill/>
          </p:spPr>
          <p:txBody>
            <a:bodyPr wrap="none" rtlCol="0">
              <a:spAutoFit/>
            </a:bodyPr>
            <a:lstStyle/>
            <a:p>
              <a:pPr algn="ctr"/>
              <a:r>
                <a:rPr lang="en-US" sz="1600" b="1" dirty="0"/>
                <a:t>Scenario 1</a:t>
              </a:r>
            </a:p>
            <a:p>
              <a:pPr algn="ctr"/>
              <a:r>
                <a:rPr lang="en-US" sz="1600" dirty="0"/>
                <a:t>Egocentric: ✓</a:t>
              </a:r>
            </a:p>
            <a:p>
              <a:pPr algn="ctr"/>
              <a:r>
                <a:rPr lang="en-US" sz="1600" dirty="0"/>
                <a:t>Weakly Altruistic: ✓</a:t>
              </a:r>
            </a:p>
            <a:p>
              <a:pPr algn="ctr"/>
              <a:r>
                <a:rPr lang="en-US" sz="1600" dirty="0"/>
                <a:t>Strongly Altruistic: ✓</a:t>
              </a:r>
            </a:p>
          </p:txBody>
        </p:sp>
        <p:pic>
          <p:nvPicPr>
            <p:cNvPr id="28" name="Graphic 27" descr="Man with solid fill">
              <a:extLst>
                <a:ext uri="{FF2B5EF4-FFF2-40B4-BE49-F238E27FC236}">
                  <a16:creationId xmlns:a16="http://schemas.microsoft.com/office/drawing/2014/main" id="{DDDF4C3D-36DF-D54A-8767-63319C1DA58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890403" y="3705992"/>
              <a:ext cx="457200" cy="457200"/>
            </a:xfrm>
            <a:prstGeom prst="rect">
              <a:avLst/>
            </a:prstGeom>
          </p:spPr>
        </p:pic>
        <p:sp>
          <p:nvSpPr>
            <p:cNvPr id="29" name="Oval 28">
              <a:extLst>
                <a:ext uri="{FF2B5EF4-FFF2-40B4-BE49-F238E27FC236}">
                  <a16:creationId xmlns:a16="http://schemas.microsoft.com/office/drawing/2014/main" id="{22A8E3C2-F273-8741-9651-700D083618D1}"/>
                </a:ext>
              </a:extLst>
            </p:cNvPr>
            <p:cNvSpPr/>
            <p:nvPr/>
          </p:nvSpPr>
          <p:spPr>
            <a:xfrm>
              <a:off x="6521980" y="3010871"/>
              <a:ext cx="1325563" cy="1325563"/>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0" name="Graphic 29" descr="Man with solid fill">
              <a:extLst>
                <a:ext uri="{FF2B5EF4-FFF2-40B4-BE49-F238E27FC236}">
                  <a16:creationId xmlns:a16="http://schemas.microsoft.com/office/drawing/2014/main" id="{735F53B5-A6C5-0744-ADDB-41FD689AD5C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161752" y="3455295"/>
              <a:ext cx="457200" cy="457200"/>
            </a:xfrm>
            <a:prstGeom prst="rect">
              <a:avLst/>
            </a:prstGeom>
          </p:spPr>
        </p:pic>
        <p:pic>
          <p:nvPicPr>
            <p:cNvPr id="31" name="Graphic 30" descr="Man with solid fill">
              <a:extLst>
                <a:ext uri="{FF2B5EF4-FFF2-40B4-BE49-F238E27FC236}">
                  <a16:creationId xmlns:a16="http://schemas.microsoft.com/office/drawing/2014/main" id="{745B6485-9E09-4B46-949E-52C25E42CBF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704544" y="3254140"/>
              <a:ext cx="457200" cy="457200"/>
            </a:xfrm>
            <a:prstGeom prst="rect">
              <a:avLst/>
            </a:prstGeom>
          </p:spPr>
        </p:pic>
        <p:pic>
          <p:nvPicPr>
            <p:cNvPr id="32" name="Graphic 31" descr="Man with solid fill">
              <a:extLst>
                <a:ext uri="{FF2B5EF4-FFF2-40B4-BE49-F238E27FC236}">
                  <a16:creationId xmlns:a16="http://schemas.microsoft.com/office/drawing/2014/main" id="{74DD7D86-7B5E-694D-B2AA-7C285411B56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33144" y="3143424"/>
              <a:ext cx="457200" cy="457200"/>
            </a:xfrm>
            <a:prstGeom prst="rect">
              <a:avLst/>
            </a:prstGeom>
          </p:spPr>
        </p:pic>
        <p:pic>
          <p:nvPicPr>
            <p:cNvPr id="33" name="Graphic 32" descr="Man with solid fill">
              <a:extLst>
                <a:ext uri="{FF2B5EF4-FFF2-40B4-BE49-F238E27FC236}">
                  <a16:creationId xmlns:a16="http://schemas.microsoft.com/office/drawing/2014/main" id="{77625A2F-1A15-7F47-AA2C-0042AAC4C6E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538929" y="3622301"/>
              <a:ext cx="457200" cy="457200"/>
            </a:xfrm>
            <a:prstGeom prst="rect">
              <a:avLst/>
            </a:prstGeom>
          </p:spPr>
        </p:pic>
        <p:cxnSp>
          <p:nvCxnSpPr>
            <p:cNvPr id="34" name="Straight Arrow Connector 33">
              <a:extLst>
                <a:ext uri="{FF2B5EF4-FFF2-40B4-BE49-F238E27FC236}">
                  <a16:creationId xmlns:a16="http://schemas.microsoft.com/office/drawing/2014/main" id="{D7E3B990-4801-9847-BC07-F5E27DBC80A8}"/>
                </a:ext>
              </a:extLst>
            </p:cNvPr>
            <p:cNvCxnSpPr>
              <a:cxnSpLocks/>
              <a:stCxn id="30" idx="3"/>
              <a:endCxn id="35" idx="2"/>
            </p:cNvCxnSpPr>
            <p:nvPr/>
          </p:nvCxnSpPr>
          <p:spPr>
            <a:xfrm flipV="1">
              <a:off x="7618952" y="3673652"/>
              <a:ext cx="1377882" cy="1024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35" name="Oval 34">
              <a:extLst>
                <a:ext uri="{FF2B5EF4-FFF2-40B4-BE49-F238E27FC236}">
                  <a16:creationId xmlns:a16="http://schemas.microsoft.com/office/drawing/2014/main" id="{A9E506B7-94CB-D844-8721-555016DE9E62}"/>
                </a:ext>
              </a:extLst>
            </p:cNvPr>
            <p:cNvSpPr/>
            <p:nvPr/>
          </p:nvSpPr>
          <p:spPr>
            <a:xfrm>
              <a:off x="8996834" y="3010870"/>
              <a:ext cx="1325563" cy="1325563"/>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6" name="Graphic 35" descr="Man with solid fill">
              <a:extLst>
                <a:ext uri="{FF2B5EF4-FFF2-40B4-BE49-F238E27FC236}">
                  <a16:creationId xmlns:a16="http://schemas.microsoft.com/office/drawing/2014/main" id="{1F58C233-98BF-304C-8C4B-08C684A45F5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202415" y="3226695"/>
              <a:ext cx="457200" cy="457200"/>
            </a:xfrm>
            <a:prstGeom prst="rect">
              <a:avLst/>
            </a:prstGeom>
          </p:spPr>
        </p:pic>
        <p:pic>
          <p:nvPicPr>
            <p:cNvPr id="37" name="Graphic 36" descr="Man with solid fill">
              <a:extLst>
                <a:ext uri="{FF2B5EF4-FFF2-40B4-BE49-F238E27FC236}">
                  <a16:creationId xmlns:a16="http://schemas.microsoft.com/office/drawing/2014/main" id="{C9AEB7E5-037C-BA45-A0AE-99B79BC81AE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725298" y="3215085"/>
              <a:ext cx="457200" cy="457200"/>
            </a:xfrm>
            <a:prstGeom prst="rect">
              <a:avLst/>
            </a:prstGeom>
          </p:spPr>
        </p:pic>
        <p:pic>
          <p:nvPicPr>
            <p:cNvPr id="38" name="Graphic 37" descr="Man with solid fill">
              <a:extLst>
                <a:ext uri="{FF2B5EF4-FFF2-40B4-BE49-F238E27FC236}">
                  <a16:creationId xmlns:a16="http://schemas.microsoft.com/office/drawing/2014/main" id="{254A299E-FECB-914D-92B5-F290DBE4E31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430673" y="3608283"/>
              <a:ext cx="457200" cy="457200"/>
            </a:xfrm>
            <a:prstGeom prst="rect">
              <a:avLst/>
            </a:prstGeom>
          </p:spPr>
        </p:pic>
        <p:sp>
          <p:nvSpPr>
            <p:cNvPr id="39" name="TextBox 38">
              <a:extLst>
                <a:ext uri="{FF2B5EF4-FFF2-40B4-BE49-F238E27FC236}">
                  <a16:creationId xmlns:a16="http://schemas.microsoft.com/office/drawing/2014/main" id="{CD7555F7-D5A6-1E4F-81B2-8B930CE89DA7}"/>
                </a:ext>
              </a:extLst>
            </p:cNvPr>
            <p:cNvSpPr txBox="1"/>
            <p:nvPr/>
          </p:nvSpPr>
          <p:spPr>
            <a:xfrm>
              <a:off x="10305778" y="3135042"/>
              <a:ext cx="1862177" cy="1077218"/>
            </a:xfrm>
            <a:prstGeom prst="rect">
              <a:avLst/>
            </a:prstGeom>
            <a:noFill/>
          </p:spPr>
          <p:txBody>
            <a:bodyPr wrap="none" rtlCol="0">
              <a:spAutoFit/>
            </a:bodyPr>
            <a:lstStyle/>
            <a:p>
              <a:pPr algn="ctr"/>
              <a:r>
                <a:rPr lang="en-US" sz="1600" b="1" dirty="0"/>
                <a:t>Scenario 2</a:t>
              </a:r>
            </a:p>
            <a:p>
              <a:pPr algn="ctr"/>
              <a:r>
                <a:rPr lang="en-US" sz="1600" dirty="0"/>
                <a:t>Egocentric: ✓</a:t>
              </a:r>
            </a:p>
            <a:p>
              <a:pPr algn="ctr"/>
              <a:r>
                <a:rPr lang="en-US" sz="1600" dirty="0"/>
                <a:t>Weakly Altruistic: ✓</a:t>
              </a:r>
            </a:p>
            <a:p>
              <a:pPr algn="ctr"/>
              <a:r>
                <a:rPr lang="en-US" sz="1600" dirty="0"/>
                <a:t>Strongly Altruistic: X</a:t>
              </a:r>
            </a:p>
          </p:txBody>
        </p:sp>
        <p:pic>
          <p:nvPicPr>
            <p:cNvPr id="40" name="Graphic 39" descr="Man with solid fill">
              <a:extLst>
                <a:ext uri="{FF2B5EF4-FFF2-40B4-BE49-F238E27FC236}">
                  <a16:creationId xmlns:a16="http://schemas.microsoft.com/office/drawing/2014/main" id="{043D9995-032E-FA47-B1E1-45CA363F97E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457740" y="3081716"/>
              <a:ext cx="457200" cy="457200"/>
            </a:xfrm>
            <a:prstGeom prst="rect">
              <a:avLst/>
            </a:prstGeom>
          </p:spPr>
        </p:pic>
        <p:pic>
          <p:nvPicPr>
            <p:cNvPr id="41" name="Graphic 40" descr="Man with solid fill">
              <a:extLst>
                <a:ext uri="{FF2B5EF4-FFF2-40B4-BE49-F238E27FC236}">
                  <a16:creationId xmlns:a16="http://schemas.microsoft.com/office/drawing/2014/main" id="{057172F2-6460-3B43-83B7-2857AD851A7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015127" y="5412107"/>
              <a:ext cx="457200" cy="457200"/>
            </a:xfrm>
            <a:prstGeom prst="rect">
              <a:avLst/>
            </a:prstGeom>
          </p:spPr>
        </p:pic>
        <p:sp>
          <p:nvSpPr>
            <p:cNvPr id="42" name="Oval 41">
              <a:extLst>
                <a:ext uri="{FF2B5EF4-FFF2-40B4-BE49-F238E27FC236}">
                  <a16:creationId xmlns:a16="http://schemas.microsoft.com/office/drawing/2014/main" id="{7BC74749-5488-A040-8A3B-C75449D24E75}"/>
                </a:ext>
              </a:extLst>
            </p:cNvPr>
            <p:cNvSpPr/>
            <p:nvPr/>
          </p:nvSpPr>
          <p:spPr>
            <a:xfrm>
              <a:off x="6538929" y="4590107"/>
              <a:ext cx="1325563" cy="1325563"/>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3" name="Graphic 42" descr="Man with solid fill">
              <a:extLst>
                <a:ext uri="{FF2B5EF4-FFF2-40B4-BE49-F238E27FC236}">
                  <a16:creationId xmlns:a16="http://schemas.microsoft.com/office/drawing/2014/main" id="{BC080F56-807F-0541-A26B-E9BD43E0D65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178701" y="5034531"/>
              <a:ext cx="457200" cy="457200"/>
            </a:xfrm>
            <a:prstGeom prst="rect">
              <a:avLst/>
            </a:prstGeom>
          </p:spPr>
        </p:pic>
        <p:pic>
          <p:nvPicPr>
            <p:cNvPr id="44" name="Graphic 43" descr="Man with solid fill">
              <a:extLst>
                <a:ext uri="{FF2B5EF4-FFF2-40B4-BE49-F238E27FC236}">
                  <a16:creationId xmlns:a16="http://schemas.microsoft.com/office/drawing/2014/main" id="{26EC56E2-B61C-1E4B-8A1F-2B65671E0BA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542924" y="5028621"/>
              <a:ext cx="457200" cy="457200"/>
            </a:xfrm>
            <a:prstGeom prst="rect">
              <a:avLst/>
            </a:prstGeom>
          </p:spPr>
        </p:pic>
        <p:pic>
          <p:nvPicPr>
            <p:cNvPr id="45" name="Graphic 44" descr="Man with solid fill">
              <a:extLst>
                <a:ext uri="{FF2B5EF4-FFF2-40B4-BE49-F238E27FC236}">
                  <a16:creationId xmlns:a16="http://schemas.microsoft.com/office/drawing/2014/main" id="{B75FEC3D-CDFB-8B41-AF19-C76CD802F65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077756" y="4654786"/>
              <a:ext cx="457200" cy="457200"/>
            </a:xfrm>
            <a:prstGeom prst="rect">
              <a:avLst/>
            </a:prstGeom>
          </p:spPr>
        </p:pic>
        <p:pic>
          <p:nvPicPr>
            <p:cNvPr id="46" name="Graphic 45" descr="Man with solid fill">
              <a:extLst>
                <a:ext uri="{FF2B5EF4-FFF2-40B4-BE49-F238E27FC236}">
                  <a16:creationId xmlns:a16="http://schemas.microsoft.com/office/drawing/2014/main" id="{91409D2C-1264-B144-8ABF-D723AE5EF27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765941" y="5253052"/>
              <a:ext cx="457200" cy="457200"/>
            </a:xfrm>
            <a:prstGeom prst="rect">
              <a:avLst/>
            </a:prstGeom>
          </p:spPr>
        </p:pic>
        <p:cxnSp>
          <p:nvCxnSpPr>
            <p:cNvPr id="47" name="Straight Arrow Connector 46">
              <a:extLst>
                <a:ext uri="{FF2B5EF4-FFF2-40B4-BE49-F238E27FC236}">
                  <a16:creationId xmlns:a16="http://schemas.microsoft.com/office/drawing/2014/main" id="{5287D2B0-AD95-BB42-818D-2007D558B572}"/>
                </a:ext>
              </a:extLst>
            </p:cNvPr>
            <p:cNvCxnSpPr>
              <a:cxnSpLocks/>
              <a:stCxn id="43" idx="3"/>
              <a:endCxn id="48" idx="2"/>
            </p:cNvCxnSpPr>
            <p:nvPr/>
          </p:nvCxnSpPr>
          <p:spPr>
            <a:xfrm flipV="1">
              <a:off x="7635901" y="5252888"/>
              <a:ext cx="1377882" cy="1024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48" name="Oval 47">
              <a:extLst>
                <a:ext uri="{FF2B5EF4-FFF2-40B4-BE49-F238E27FC236}">
                  <a16:creationId xmlns:a16="http://schemas.microsoft.com/office/drawing/2014/main" id="{D540FD5C-F936-AB43-8E6B-74A39FD399A0}"/>
                </a:ext>
              </a:extLst>
            </p:cNvPr>
            <p:cNvSpPr/>
            <p:nvPr/>
          </p:nvSpPr>
          <p:spPr>
            <a:xfrm>
              <a:off x="9013783" y="4590106"/>
              <a:ext cx="1325563" cy="1325563"/>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9" name="Graphic 48" descr="Man with solid fill">
              <a:extLst>
                <a:ext uri="{FF2B5EF4-FFF2-40B4-BE49-F238E27FC236}">
                  <a16:creationId xmlns:a16="http://schemas.microsoft.com/office/drawing/2014/main" id="{654EBD6D-9CC6-B444-AD8C-D5C4985E3AB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219364" y="4805931"/>
              <a:ext cx="457200" cy="457200"/>
            </a:xfrm>
            <a:prstGeom prst="rect">
              <a:avLst/>
            </a:prstGeom>
          </p:spPr>
        </p:pic>
        <p:pic>
          <p:nvPicPr>
            <p:cNvPr id="50" name="Graphic 49" descr="Man with solid fill">
              <a:extLst>
                <a:ext uri="{FF2B5EF4-FFF2-40B4-BE49-F238E27FC236}">
                  <a16:creationId xmlns:a16="http://schemas.microsoft.com/office/drawing/2014/main" id="{D9B68C67-93F4-374B-AF5C-13FF63A5BCD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795413" y="4820492"/>
              <a:ext cx="457200" cy="457200"/>
            </a:xfrm>
            <a:prstGeom prst="rect">
              <a:avLst/>
            </a:prstGeom>
          </p:spPr>
        </p:pic>
        <p:pic>
          <p:nvPicPr>
            <p:cNvPr id="51" name="Graphic 50" descr="Man with solid fill">
              <a:extLst>
                <a:ext uri="{FF2B5EF4-FFF2-40B4-BE49-F238E27FC236}">
                  <a16:creationId xmlns:a16="http://schemas.microsoft.com/office/drawing/2014/main" id="{60EF46C2-A225-1E47-AEF7-3CEE4F76EA6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447622" y="5187519"/>
              <a:ext cx="457200" cy="457200"/>
            </a:xfrm>
            <a:prstGeom prst="rect">
              <a:avLst/>
            </a:prstGeom>
          </p:spPr>
        </p:pic>
        <p:sp>
          <p:nvSpPr>
            <p:cNvPr id="52" name="TextBox 51">
              <a:extLst>
                <a:ext uri="{FF2B5EF4-FFF2-40B4-BE49-F238E27FC236}">
                  <a16:creationId xmlns:a16="http://schemas.microsoft.com/office/drawing/2014/main" id="{A89FD156-9726-2348-ADCD-210696B43B89}"/>
                </a:ext>
              </a:extLst>
            </p:cNvPr>
            <p:cNvSpPr txBox="1"/>
            <p:nvPr/>
          </p:nvSpPr>
          <p:spPr>
            <a:xfrm>
              <a:off x="10322727" y="4714278"/>
              <a:ext cx="1862177" cy="1077218"/>
            </a:xfrm>
            <a:prstGeom prst="rect">
              <a:avLst/>
            </a:prstGeom>
            <a:noFill/>
          </p:spPr>
          <p:txBody>
            <a:bodyPr wrap="none" rtlCol="0">
              <a:spAutoFit/>
            </a:bodyPr>
            <a:lstStyle/>
            <a:p>
              <a:pPr algn="ctr"/>
              <a:r>
                <a:rPr lang="en-US" sz="1600" b="1" dirty="0"/>
                <a:t>Scenario 3</a:t>
              </a:r>
            </a:p>
            <a:p>
              <a:pPr algn="ctr"/>
              <a:r>
                <a:rPr lang="en-US" sz="1600" dirty="0"/>
                <a:t>Egocentric: ✓</a:t>
              </a:r>
            </a:p>
            <a:p>
              <a:pPr algn="ctr"/>
              <a:r>
                <a:rPr lang="en-US" sz="1600" dirty="0"/>
                <a:t>Weakly Altruistic: X</a:t>
              </a:r>
            </a:p>
            <a:p>
              <a:pPr algn="ctr"/>
              <a:r>
                <a:rPr lang="en-US" sz="1600" dirty="0"/>
                <a:t>Strongly Altruistic: X</a:t>
              </a:r>
            </a:p>
          </p:txBody>
        </p:sp>
        <p:pic>
          <p:nvPicPr>
            <p:cNvPr id="53" name="Graphic 52" descr="Man with solid fill">
              <a:extLst>
                <a:ext uri="{FF2B5EF4-FFF2-40B4-BE49-F238E27FC236}">
                  <a16:creationId xmlns:a16="http://schemas.microsoft.com/office/drawing/2014/main" id="{FC14B975-470A-694B-B14E-B62903917FF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474689" y="4660952"/>
              <a:ext cx="457200" cy="457200"/>
            </a:xfrm>
            <a:prstGeom prst="rect">
              <a:avLst/>
            </a:prstGeom>
          </p:spPr>
        </p:pic>
        <p:pic>
          <p:nvPicPr>
            <p:cNvPr id="54" name="Graphic 53" descr="Man with solid fill">
              <a:extLst>
                <a:ext uri="{FF2B5EF4-FFF2-40B4-BE49-F238E27FC236}">
                  <a16:creationId xmlns:a16="http://schemas.microsoft.com/office/drawing/2014/main" id="{D67CBA09-74BD-C74C-A92B-17BB9BBFBB8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819591" y="4728487"/>
              <a:ext cx="457200" cy="457200"/>
            </a:xfrm>
            <a:prstGeom prst="rect">
              <a:avLst/>
            </a:prstGeom>
          </p:spPr>
        </p:pic>
        <p:pic>
          <p:nvPicPr>
            <p:cNvPr id="55" name="Graphic 54" descr="Man with solid fill">
              <a:extLst>
                <a:ext uri="{FF2B5EF4-FFF2-40B4-BE49-F238E27FC236}">
                  <a16:creationId xmlns:a16="http://schemas.microsoft.com/office/drawing/2014/main" id="{FE06B5ED-91CA-794F-8307-DA05816D9EE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665814" y="3758190"/>
              <a:ext cx="457200" cy="457200"/>
            </a:xfrm>
            <a:prstGeom prst="rect">
              <a:avLst/>
            </a:prstGeom>
          </p:spPr>
        </p:pic>
        <p:pic>
          <p:nvPicPr>
            <p:cNvPr id="56" name="Graphic 55" descr="Man with solid fill">
              <a:extLst>
                <a:ext uri="{FF2B5EF4-FFF2-40B4-BE49-F238E27FC236}">
                  <a16:creationId xmlns:a16="http://schemas.microsoft.com/office/drawing/2014/main" id="{AF0FFA8E-5B70-A54D-9E6C-43604081E2E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725298" y="5334296"/>
              <a:ext cx="457200" cy="457200"/>
            </a:xfrm>
            <a:prstGeom prst="rect">
              <a:avLst/>
            </a:prstGeom>
          </p:spPr>
        </p:pic>
      </p:grpSp>
      <p:sp>
        <p:nvSpPr>
          <p:cNvPr id="2" name="Oval 1">
            <a:extLst>
              <a:ext uri="{FF2B5EF4-FFF2-40B4-BE49-F238E27FC236}">
                <a16:creationId xmlns:a16="http://schemas.microsoft.com/office/drawing/2014/main" id="{55CE0AAC-EFA0-0141-95AA-99659DB81D02}"/>
              </a:ext>
            </a:extLst>
          </p:cNvPr>
          <p:cNvSpPr/>
          <p:nvPr/>
        </p:nvSpPr>
        <p:spPr>
          <a:xfrm>
            <a:off x="7178701" y="1726860"/>
            <a:ext cx="457200" cy="755906"/>
          </a:xfrm>
          <a:prstGeom prst="ellipse">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Oval 57">
            <a:extLst>
              <a:ext uri="{FF2B5EF4-FFF2-40B4-BE49-F238E27FC236}">
                <a16:creationId xmlns:a16="http://schemas.microsoft.com/office/drawing/2014/main" id="{051CB023-B4DE-604E-B917-6B6B13BC19A1}"/>
              </a:ext>
            </a:extLst>
          </p:cNvPr>
          <p:cNvSpPr/>
          <p:nvPr/>
        </p:nvSpPr>
        <p:spPr>
          <a:xfrm>
            <a:off x="7178701" y="3291189"/>
            <a:ext cx="457200" cy="755906"/>
          </a:xfrm>
          <a:prstGeom prst="ellipse">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D2969C02-79E6-064A-A4C4-602AA17DDF48}"/>
              </a:ext>
            </a:extLst>
          </p:cNvPr>
          <p:cNvSpPr/>
          <p:nvPr/>
        </p:nvSpPr>
        <p:spPr>
          <a:xfrm>
            <a:off x="7193704" y="4884520"/>
            <a:ext cx="457200" cy="755906"/>
          </a:xfrm>
          <a:prstGeom prst="ellipse">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515695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49C4DE7-0F58-7A49-BE84-5AB181C42A9D}"/>
              </a:ext>
            </a:extLst>
          </p:cNvPr>
          <p:cNvSpPr txBox="1"/>
          <p:nvPr/>
        </p:nvSpPr>
        <p:spPr>
          <a:xfrm>
            <a:off x="324631" y="1145132"/>
            <a:ext cx="5919007" cy="4585871"/>
          </a:xfrm>
          <a:prstGeom prst="rect">
            <a:avLst/>
          </a:prstGeom>
          <a:noFill/>
        </p:spPr>
        <p:txBody>
          <a:bodyPr wrap="square" rtlCol="0">
            <a:spAutoFit/>
          </a:bodyPr>
          <a:lstStyle/>
          <a:p>
            <a:pPr marL="342900" indent="-342900">
              <a:buFont typeface="Arial" panose="020B0604020202020204" pitchFamily="34" charset="0"/>
              <a:buChar char="•"/>
            </a:pPr>
            <a:r>
              <a:rPr lang="en-US" sz="2400" dirty="0"/>
              <a:t>Polarization is defined as the segregation of a group of individuals into distinct opposing tendencies, divided by some attribute on a spectrum (such as political stance)</a:t>
            </a:r>
          </a:p>
          <a:p>
            <a:pPr marL="342900" indent="-342900">
              <a:buFont typeface="Arial" panose="020B0604020202020204" pitchFamily="34" charset="0"/>
              <a:buChar char="•"/>
            </a:pPr>
            <a:r>
              <a:rPr lang="en-US" sz="2400" dirty="0"/>
              <a:t>When people let the drive of value homophily dictate group membership, polarization invariable rises</a:t>
            </a:r>
          </a:p>
          <a:p>
            <a:pPr marL="342900" indent="-342900">
              <a:buFont typeface="Arial" panose="020B0604020202020204" pitchFamily="34" charset="0"/>
              <a:buChar char="•"/>
            </a:pPr>
            <a:r>
              <a:rPr lang="en-US" sz="2400" dirty="0"/>
              <a:t>This effect is commonly seen online</a:t>
            </a:r>
          </a:p>
          <a:p>
            <a:pPr marL="800100" lvl="1" indent="-342900">
              <a:buFont typeface="Arial" panose="020B0604020202020204" pitchFamily="34" charset="0"/>
              <a:buChar char="•"/>
            </a:pPr>
            <a:r>
              <a:rPr lang="en-US" sz="2000" dirty="0"/>
              <a:t>Example: pre-Musk Twitter was more left-leaning and anti-fake news, driving off more extreme users, prompting the formation of </a:t>
            </a:r>
            <a:r>
              <a:rPr lang="en-US" sz="2000" dirty="0" err="1"/>
              <a:t>Parler</a:t>
            </a:r>
            <a:r>
              <a:rPr lang="en-US" sz="2000" dirty="0"/>
              <a:t>, causing greater levels of polarization on both platforms</a:t>
            </a:r>
          </a:p>
        </p:txBody>
      </p:sp>
      <p:sp>
        <p:nvSpPr>
          <p:cNvPr id="5" name="Title 1">
            <a:extLst>
              <a:ext uri="{FF2B5EF4-FFF2-40B4-BE49-F238E27FC236}">
                <a16:creationId xmlns:a16="http://schemas.microsoft.com/office/drawing/2014/main" id="{E014503F-36EE-5B4B-9905-0BE5BF04FF80}"/>
              </a:ext>
            </a:extLst>
          </p:cNvPr>
          <p:cNvSpPr txBox="1">
            <a:spLocks/>
          </p:cNvSpPr>
          <p:nvPr/>
        </p:nvSpPr>
        <p:spPr>
          <a:xfrm>
            <a:off x="167009" y="126084"/>
            <a:ext cx="1143209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C00000"/>
                </a:solidFill>
              </a:rPr>
              <a:t>Polarization: a result of homophily</a:t>
            </a:r>
          </a:p>
        </p:txBody>
      </p:sp>
      <p:pic>
        <p:nvPicPr>
          <p:cNvPr id="6" name="Picture 5">
            <a:extLst>
              <a:ext uri="{FF2B5EF4-FFF2-40B4-BE49-F238E27FC236}">
                <a16:creationId xmlns:a16="http://schemas.microsoft.com/office/drawing/2014/main" id="{D8B45D94-3C06-2043-8D18-F1095C8E4282}"/>
              </a:ext>
            </a:extLst>
          </p:cNvPr>
          <p:cNvPicPr/>
          <p:nvPr/>
        </p:nvPicPr>
        <p:blipFill>
          <a:blip r:embed="rId3"/>
          <a:stretch/>
        </p:blipFill>
        <p:spPr>
          <a:xfrm>
            <a:off x="14500" y="6325863"/>
            <a:ext cx="2743200" cy="493776"/>
          </a:xfrm>
          <a:prstGeom prst="rect">
            <a:avLst/>
          </a:prstGeom>
          <a:ln>
            <a:noFill/>
          </a:ln>
        </p:spPr>
      </p:pic>
      <p:sp>
        <p:nvSpPr>
          <p:cNvPr id="7" name="Slide Number Placeholder 13">
            <a:extLst>
              <a:ext uri="{FF2B5EF4-FFF2-40B4-BE49-F238E27FC236}">
                <a16:creationId xmlns:a16="http://schemas.microsoft.com/office/drawing/2014/main" id="{FD5059FE-5D1E-5846-8CE1-B2EFAFE2DD34}"/>
              </a:ext>
            </a:extLst>
          </p:cNvPr>
          <p:cNvSpPr>
            <a:spLocks noGrp="1"/>
          </p:cNvSpPr>
          <p:nvPr>
            <p:ph type="sldNum" sz="quarter" idx="12"/>
          </p:nvPr>
        </p:nvSpPr>
        <p:spPr>
          <a:xfrm>
            <a:off x="9349636" y="6486077"/>
            <a:ext cx="2743200" cy="365125"/>
          </a:xfrm>
        </p:spPr>
        <p:txBody>
          <a:bodyPr/>
          <a:lstStyle/>
          <a:p>
            <a:pPr algn="ctr"/>
            <a:fld id="{5E1D2DF7-6972-1645-9CCD-4244C2539667}" type="slidenum">
              <a:rPr lang="en-US" smtClean="0"/>
              <a:pPr algn="ctr"/>
              <a:t>14</a:t>
            </a:fld>
            <a:endParaRPr lang="en-US" dirty="0"/>
          </a:p>
        </p:txBody>
      </p:sp>
      <p:pic>
        <p:nvPicPr>
          <p:cNvPr id="86" name="Picture 85" descr="Diagram&#10;&#10;Description automatically generated">
            <a:extLst>
              <a:ext uri="{FF2B5EF4-FFF2-40B4-BE49-F238E27FC236}">
                <a16:creationId xmlns:a16="http://schemas.microsoft.com/office/drawing/2014/main" id="{C5491C92-2F9B-4685-767A-F4114E346569}"/>
              </a:ext>
            </a:extLst>
          </p:cNvPr>
          <p:cNvPicPr>
            <a:picLocks noChangeAspect="1"/>
          </p:cNvPicPr>
          <p:nvPr/>
        </p:nvPicPr>
        <p:blipFill>
          <a:blip r:embed="rId4"/>
          <a:stretch>
            <a:fillRect/>
          </a:stretch>
        </p:blipFill>
        <p:spPr>
          <a:xfrm>
            <a:off x="7595190" y="1362074"/>
            <a:ext cx="3508891" cy="4562475"/>
          </a:xfrm>
          <a:prstGeom prst="rect">
            <a:avLst/>
          </a:prstGeom>
        </p:spPr>
      </p:pic>
    </p:spTree>
    <p:extLst>
      <p:ext uri="{BB962C8B-B14F-4D97-AF65-F5344CB8AC3E}">
        <p14:creationId xmlns:p14="http://schemas.microsoft.com/office/powerpoint/2010/main" val="8348226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2EF18BA5-BB77-754F-AACD-0AFBAB014193}"/>
                  </a:ext>
                </a:extLst>
              </p:cNvPr>
              <p:cNvSpPr txBox="1"/>
              <p:nvPr/>
            </p:nvSpPr>
            <p:spPr>
              <a:xfrm>
                <a:off x="324631" y="1145132"/>
                <a:ext cx="11700359" cy="3397469"/>
              </a:xfrm>
              <a:prstGeom prst="rect">
                <a:avLst/>
              </a:prstGeom>
              <a:noFill/>
            </p:spPr>
            <p:txBody>
              <a:bodyPr wrap="square" rtlCol="0">
                <a:spAutoFit/>
              </a:bodyPr>
              <a:lstStyle/>
              <a:p>
                <a:pPr marL="342900" indent="-342900">
                  <a:buFont typeface="Arial" panose="020B0604020202020204" pitchFamily="34" charset="0"/>
                  <a:buChar char="•"/>
                </a:pPr>
                <a:r>
                  <a:rPr lang="en-US" sz="2400" dirty="0"/>
                  <a:t>If membership is driven by value homophily, group homogeneity will increase</a:t>
                </a:r>
              </a:p>
              <a:p>
                <a:pPr marL="342900" indent="-342900">
                  <a:buFont typeface="Arial" panose="020B0604020202020204" pitchFamily="34" charset="0"/>
                  <a:buChar char="•"/>
                </a:pPr>
                <a:r>
                  <a:rPr lang="en-US" sz="2400" dirty="0"/>
                  <a:t>Therefore, polarization across groups will also increase, which we can measure</a:t>
                </a:r>
              </a:p>
              <a:p>
                <a:pPr marL="342900" indent="-342900">
                  <a:buFont typeface="Arial" panose="020B0604020202020204" pitchFamily="34" charset="0"/>
                  <a:buChar char="•"/>
                </a:pPr>
                <a:r>
                  <a:rPr lang="en-US" sz="2400" dirty="0"/>
                  <a:t>Let </a:t>
                </a:r>
                <a14:m>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𝑊</m:t>
                        </m:r>
                      </m:e>
                      <m:sub>
                        <m:r>
                          <a:rPr lang="en-US" sz="2400" b="0" i="1" smtClean="0">
                            <a:latin typeface="Cambria Math" panose="02040503050406030204" pitchFamily="18" charset="0"/>
                          </a:rPr>
                          <m:t>𝑔</m:t>
                        </m:r>
                        <m:r>
                          <a:rPr lang="en-US" sz="2400" b="0" i="1" smtClean="0">
                            <a:latin typeface="Cambria Math" panose="02040503050406030204" pitchFamily="18" charset="0"/>
                          </a:rPr>
                          <m:t>,</m:t>
                        </m:r>
                        <m:r>
                          <a:rPr lang="en-US" sz="2400" b="0" i="1" smtClean="0">
                            <a:latin typeface="Cambria Math" panose="02040503050406030204" pitchFamily="18" charset="0"/>
                          </a:rPr>
                          <m:t>𝑎</m:t>
                        </m:r>
                      </m:sub>
                    </m:sSub>
                    <m:r>
                      <a:rPr lang="en-US" sz="2400" b="0" i="1" smtClean="0">
                        <a:latin typeface="Cambria Math" panose="02040503050406030204" pitchFamily="18" charset="0"/>
                      </a:rPr>
                      <m:t>=</m:t>
                    </m:r>
                    <m:nary>
                      <m:naryPr>
                        <m:chr m:val="∑"/>
                        <m:limLoc m:val="subSup"/>
                        <m:ctrlPr>
                          <a:rPr lang="en-US" sz="2400" b="0" i="1" smtClean="0">
                            <a:latin typeface="Cambria Math" panose="02040503050406030204" pitchFamily="18" charset="0"/>
                          </a:rPr>
                        </m:ctrlPr>
                      </m:naryPr>
                      <m:sub>
                        <m:r>
                          <m:rPr>
                            <m:brk m:alnAt="25"/>
                          </m:rPr>
                          <a:rPr lang="en-US" sz="2400" b="0" i="1" smtClean="0">
                            <a:latin typeface="Cambria Math" panose="02040503050406030204" pitchFamily="18" charset="0"/>
                          </a:rPr>
                          <m:t>𝑠</m:t>
                        </m:r>
                        <m:r>
                          <a:rPr lang="en-US" sz="2400" b="0" i="1" smtClean="0">
                            <a:latin typeface="Cambria Math" panose="02040503050406030204" pitchFamily="18" charset="0"/>
                          </a:rPr>
                          <m:t>=−1</m:t>
                        </m:r>
                      </m:sub>
                      <m:sup>
                        <m:r>
                          <a:rPr lang="en-US" sz="2400" b="0" i="1" smtClean="0">
                            <a:latin typeface="Cambria Math" panose="02040503050406030204" pitchFamily="18" charset="0"/>
                          </a:rPr>
                          <m:t>1</m:t>
                        </m:r>
                      </m:sup>
                      <m:e>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𝑊</m:t>
                            </m:r>
                          </m:e>
                          <m:sub>
                            <m:r>
                              <a:rPr lang="en-US" sz="2400" b="0" i="1" smtClean="0">
                                <a:latin typeface="Cambria Math" panose="02040503050406030204" pitchFamily="18" charset="0"/>
                              </a:rPr>
                              <m:t>𝑔</m:t>
                            </m:r>
                            <m:r>
                              <a:rPr lang="en-US" sz="2400" b="0" i="1" smtClean="0">
                                <a:latin typeface="Cambria Math" panose="02040503050406030204" pitchFamily="18" charset="0"/>
                              </a:rPr>
                              <m:t>,</m:t>
                            </m:r>
                            <m:r>
                              <a:rPr lang="en-US" sz="2400" b="0" i="1" smtClean="0">
                                <a:latin typeface="Cambria Math" panose="02040503050406030204" pitchFamily="18" charset="0"/>
                              </a:rPr>
                              <m:t>𝑎</m:t>
                            </m:r>
                          </m:sub>
                          <m:sup>
                            <m:r>
                              <a:rPr lang="en-US" sz="2400" b="0" i="1" smtClean="0">
                                <a:latin typeface="Cambria Math" panose="02040503050406030204" pitchFamily="18" charset="0"/>
                              </a:rPr>
                              <m:t>𝑠</m:t>
                            </m:r>
                          </m:sup>
                        </m:sSubSup>
                      </m:e>
                    </m:nary>
                  </m:oMath>
                </a14:m>
                <a:r>
                  <a:rPr lang="en-US" sz="2400" dirty="0"/>
                  <a:t> denote the sum of the fractions of attendances for all group members in </a:t>
                </a:r>
                <a14:m>
                  <m:oMath xmlns:m="http://schemas.openxmlformats.org/officeDocument/2006/math">
                    <m:r>
                      <a:rPr lang="en-US" sz="2400" i="1" dirty="0" smtClean="0">
                        <a:latin typeface="Cambria Math" panose="02040503050406030204" pitchFamily="18" charset="0"/>
                      </a:rPr>
                      <m:t>𝑔</m:t>
                    </m:r>
                  </m:oMath>
                </a14:m>
                <a:r>
                  <a:rPr lang="en-US" sz="2400" dirty="0"/>
                  <a:t> </a:t>
                </a:r>
              </a:p>
              <a:p>
                <a:pPr marL="342900" indent="-342900">
                  <a:buFont typeface="Arial" panose="020B0604020202020204" pitchFamily="34" charset="0"/>
                  <a:buChar char="•"/>
                </a:pPr>
                <a:r>
                  <a:rPr lang="en-US" sz="2400" dirty="0"/>
                  <a:t>Let </a:t>
                </a:r>
                <a14:m>
                  <m:oMath xmlns:m="http://schemas.openxmlformats.org/officeDocument/2006/math">
                    <m:sSubSup>
                      <m:sSubSupPr>
                        <m:ctrlPr>
                          <a:rPr lang="en-US" sz="2400" i="1" smtClean="0">
                            <a:latin typeface="Cambria Math" panose="02040503050406030204" pitchFamily="18" charset="0"/>
                          </a:rPr>
                        </m:ctrlPr>
                      </m:sSubSupPr>
                      <m:e>
                        <m:r>
                          <a:rPr lang="en-US" sz="2400" b="0" i="1" smtClean="0">
                            <a:latin typeface="Cambria Math" panose="02040503050406030204" pitchFamily="18" charset="0"/>
                          </a:rPr>
                          <m:t>𝐺</m:t>
                        </m:r>
                      </m:e>
                      <m:sub>
                        <m:r>
                          <a:rPr lang="en-US" sz="2400" b="0" i="1" smtClean="0">
                            <a:latin typeface="Cambria Math" panose="02040503050406030204" pitchFamily="18" charset="0"/>
                          </a:rPr>
                          <m:t>𝑔</m:t>
                        </m:r>
                        <m:r>
                          <a:rPr lang="en-US" sz="2400" b="0" i="1" smtClean="0">
                            <a:latin typeface="Cambria Math" panose="02040503050406030204" pitchFamily="18" charset="0"/>
                          </a:rPr>
                          <m:t>,</m:t>
                        </m:r>
                        <m:r>
                          <a:rPr lang="en-US" sz="2400" b="0" i="1" smtClean="0">
                            <a:latin typeface="Cambria Math" panose="02040503050406030204" pitchFamily="18" charset="0"/>
                          </a:rPr>
                          <m:t>𝑎</m:t>
                        </m:r>
                      </m:sub>
                      <m:sup>
                        <m:r>
                          <a:rPr lang="en-US" sz="2400" b="0" i="1" smtClean="0">
                            <a:latin typeface="Cambria Math" panose="02040503050406030204" pitchFamily="18" charset="0"/>
                          </a:rPr>
                          <m:t>𝑠</m:t>
                        </m:r>
                      </m:sup>
                    </m:sSubSup>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𝑤</m:t>
                        </m:r>
                      </m:e>
                      <m:sub>
                        <m:r>
                          <a:rPr lang="en-US" sz="2400" b="0" i="1" smtClean="0">
                            <a:latin typeface="Cambria Math" panose="02040503050406030204" pitchFamily="18" charset="0"/>
                          </a:rPr>
                          <m:t>𝑔</m:t>
                        </m:r>
                        <m:r>
                          <a:rPr lang="en-US" sz="2400" b="0" i="1" smtClean="0">
                            <a:latin typeface="Cambria Math" panose="02040503050406030204" pitchFamily="18" charset="0"/>
                          </a:rPr>
                          <m:t>,</m:t>
                        </m:r>
                        <m:r>
                          <a:rPr lang="en-US" sz="2400" b="0" i="1" smtClean="0">
                            <a:latin typeface="Cambria Math" panose="02040503050406030204" pitchFamily="18" charset="0"/>
                          </a:rPr>
                          <m:t>𝑎</m:t>
                        </m:r>
                      </m:sub>
                    </m:sSub>
                    <m:f>
                      <m:fPr>
                        <m:ctrlPr>
                          <a:rPr lang="en-US" sz="2400" b="0" i="1" smtClean="0">
                            <a:latin typeface="Cambria Math" panose="02040503050406030204" pitchFamily="18" charset="0"/>
                          </a:rPr>
                        </m:ctrlPr>
                      </m:fPr>
                      <m:num>
                        <m:nary>
                          <m:naryPr>
                            <m:chr m:val="∑"/>
                            <m:limLoc m:val="subSup"/>
                            <m:supHide m:val="on"/>
                            <m:ctrlPr>
                              <a:rPr lang="en-US" sz="2400" b="0" i="1" smtClean="0">
                                <a:latin typeface="Cambria Math" panose="02040503050406030204" pitchFamily="18" charset="0"/>
                              </a:rPr>
                            </m:ctrlPr>
                          </m:naryPr>
                          <m:sub>
                            <m:r>
                              <m:rPr>
                                <m:brk m:alnAt="9"/>
                              </m:rPr>
                              <a:rPr lang="en-US" sz="2400" b="0" i="1" smtClean="0">
                                <a:latin typeface="Cambria Math" panose="02040503050406030204" pitchFamily="18" charset="0"/>
                              </a:rPr>
                              <m:t>𝑔</m:t>
                            </m:r>
                          </m:sub>
                          <m:sup/>
                          <m:e>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𝑊</m:t>
                                </m:r>
                              </m:e>
                              <m:sub>
                                <m:r>
                                  <a:rPr lang="en-US" sz="2400" b="0" i="1" smtClean="0">
                                    <a:latin typeface="Cambria Math" panose="02040503050406030204" pitchFamily="18" charset="0"/>
                                  </a:rPr>
                                  <m:t>𝑔</m:t>
                                </m:r>
                                <m:r>
                                  <a:rPr lang="en-US" sz="2400" b="0" i="1" smtClean="0">
                                    <a:latin typeface="Cambria Math" panose="02040503050406030204" pitchFamily="18" charset="0"/>
                                  </a:rPr>
                                  <m:t>,</m:t>
                                </m:r>
                                <m:r>
                                  <a:rPr lang="en-US" sz="2400" b="0" i="1" smtClean="0">
                                    <a:latin typeface="Cambria Math" panose="02040503050406030204" pitchFamily="18" charset="0"/>
                                  </a:rPr>
                                  <m:t>𝑎</m:t>
                                </m:r>
                              </m:sub>
                              <m:sup>
                                <m:r>
                                  <a:rPr lang="en-US" sz="2400" b="0" i="1" smtClean="0">
                                    <a:latin typeface="Cambria Math" panose="02040503050406030204" pitchFamily="18" charset="0"/>
                                  </a:rPr>
                                  <m:t>𝑠</m:t>
                                </m:r>
                              </m:sup>
                            </m:sSubSup>
                          </m:e>
                        </m:nary>
                      </m:num>
                      <m:den>
                        <m:nary>
                          <m:naryPr>
                            <m:chr m:val="∑"/>
                            <m:supHide m:val="on"/>
                            <m:ctrlPr>
                              <a:rPr lang="en-US" sz="2400" b="0" i="1" smtClean="0">
                                <a:latin typeface="Cambria Math" panose="02040503050406030204" pitchFamily="18" charset="0"/>
                              </a:rPr>
                            </m:ctrlPr>
                          </m:naryPr>
                          <m:sub>
                            <m:r>
                              <m:rPr>
                                <m:brk m:alnAt="7"/>
                              </m:rPr>
                              <a:rPr lang="en-US" sz="2400" b="0" i="1" smtClean="0">
                                <a:latin typeface="Cambria Math" panose="02040503050406030204" pitchFamily="18" charset="0"/>
                              </a:rPr>
                              <m:t>𝑔</m:t>
                            </m:r>
                          </m:sub>
                          <m:sup/>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𝑊</m:t>
                                </m:r>
                              </m:e>
                              <m:sub>
                                <m:r>
                                  <a:rPr lang="en-US" sz="2400" b="0" i="1" smtClean="0">
                                    <a:latin typeface="Cambria Math" panose="02040503050406030204" pitchFamily="18" charset="0"/>
                                  </a:rPr>
                                  <m:t>𝑔</m:t>
                                </m:r>
                                <m:r>
                                  <a:rPr lang="en-US" sz="2400" b="0" i="1" smtClean="0">
                                    <a:latin typeface="Cambria Math" panose="02040503050406030204" pitchFamily="18" charset="0"/>
                                  </a:rPr>
                                  <m:t>,</m:t>
                                </m:r>
                                <m:r>
                                  <a:rPr lang="en-US" sz="2400" b="0" i="1" smtClean="0">
                                    <a:latin typeface="Cambria Math" panose="02040503050406030204" pitchFamily="18" charset="0"/>
                                  </a:rPr>
                                  <m:t>𝑎</m:t>
                                </m:r>
                              </m:sub>
                            </m:sSub>
                          </m:e>
                        </m:nary>
                      </m:den>
                    </m:f>
                  </m:oMath>
                </a14:m>
                <a:r>
                  <a:rPr lang="en-US" sz="2400" dirty="0"/>
                  <a:t> denote the expected attendance of stance </a:t>
                </a:r>
                <a14:m>
                  <m:oMath xmlns:m="http://schemas.openxmlformats.org/officeDocument/2006/math">
                    <m:r>
                      <a:rPr lang="en-US" sz="2400" i="1" dirty="0" smtClean="0">
                        <a:latin typeface="Cambria Math" panose="02040503050406030204" pitchFamily="18" charset="0"/>
                      </a:rPr>
                      <m:t>𝑠</m:t>
                    </m:r>
                  </m:oMath>
                </a14:m>
                <a:r>
                  <a:rPr lang="en-US" sz="2400" dirty="0"/>
                  <a:t> for attribute </a:t>
                </a:r>
                <a14:m>
                  <m:oMath xmlns:m="http://schemas.openxmlformats.org/officeDocument/2006/math">
                    <m:r>
                      <a:rPr lang="en-US" sz="2400" i="1" dirty="0" smtClean="0">
                        <a:latin typeface="Cambria Math" panose="02040503050406030204" pitchFamily="18" charset="0"/>
                      </a:rPr>
                      <m:t>𝑎</m:t>
                    </m:r>
                  </m:oMath>
                </a14:m>
                <a:r>
                  <a:rPr lang="en-US" sz="2400" dirty="0"/>
                  <a:t> in group </a:t>
                </a:r>
                <a14:m>
                  <m:oMath xmlns:m="http://schemas.openxmlformats.org/officeDocument/2006/math">
                    <m:r>
                      <a:rPr lang="en-US" sz="2400" i="1" dirty="0" smtClean="0">
                        <a:latin typeface="Cambria Math" panose="02040503050406030204" pitchFamily="18" charset="0"/>
                      </a:rPr>
                      <m:t>𝑔</m:t>
                    </m:r>
                  </m:oMath>
                </a14:m>
                <a:endParaRPr lang="en-US" sz="2400" dirty="0"/>
              </a:p>
              <a:p>
                <a:pPr marL="342900" indent="-342900">
                  <a:buFont typeface="Arial" panose="020B0604020202020204" pitchFamily="34" charset="0"/>
                  <a:buChar char="•"/>
                </a:pPr>
                <a:r>
                  <a:rPr lang="en-US" sz="2400" dirty="0"/>
                  <a:t>Given these, total group polarization is measured as:</a:t>
                </a:r>
              </a:p>
              <a:p>
                <a:pPr marL="342900" indent="-342900">
                  <a:buFont typeface="Arial" panose="020B0604020202020204" pitchFamily="34" charset="0"/>
                  <a:buChar char="•"/>
                </a:pPr>
                <a:endParaRPr lang="en-US" sz="2400" dirty="0"/>
              </a:p>
            </p:txBody>
          </p:sp>
        </mc:Choice>
        <mc:Fallback xmlns="">
          <p:sp>
            <p:nvSpPr>
              <p:cNvPr id="4" name="TextBox 3">
                <a:extLst>
                  <a:ext uri="{FF2B5EF4-FFF2-40B4-BE49-F238E27FC236}">
                    <a16:creationId xmlns:a16="http://schemas.microsoft.com/office/drawing/2014/main" id="{2EF18BA5-BB77-754F-AACD-0AFBAB014193}"/>
                  </a:ext>
                </a:extLst>
              </p:cNvPr>
              <p:cNvSpPr txBox="1">
                <a:spLocks noRot="1" noChangeAspect="1" noMove="1" noResize="1" noEditPoints="1" noAdjustHandles="1" noChangeArrowheads="1" noChangeShapeType="1" noTextEdit="1"/>
              </p:cNvSpPr>
              <p:nvPr/>
            </p:nvSpPr>
            <p:spPr>
              <a:xfrm>
                <a:off x="324631" y="1145132"/>
                <a:ext cx="11700359" cy="3397469"/>
              </a:xfrm>
              <a:prstGeom prst="rect">
                <a:avLst/>
              </a:prstGeom>
              <a:blipFill>
                <a:blip r:embed="rId3"/>
                <a:stretch>
                  <a:fillRect l="-650" t="-1493"/>
                </a:stretch>
              </a:blipFill>
            </p:spPr>
            <p:txBody>
              <a:bodyPr/>
              <a:lstStyle/>
              <a:p>
                <a:r>
                  <a:rPr lang="en-US">
                    <a:noFill/>
                  </a:rPr>
                  <a:t> </a:t>
                </a:r>
              </a:p>
            </p:txBody>
          </p:sp>
        </mc:Fallback>
      </mc:AlternateContent>
      <p:sp>
        <p:nvSpPr>
          <p:cNvPr id="5" name="Title 1">
            <a:extLst>
              <a:ext uri="{FF2B5EF4-FFF2-40B4-BE49-F238E27FC236}">
                <a16:creationId xmlns:a16="http://schemas.microsoft.com/office/drawing/2014/main" id="{BC19D98A-17D8-9C45-8905-E29369448226}"/>
              </a:ext>
            </a:extLst>
          </p:cNvPr>
          <p:cNvSpPr txBox="1">
            <a:spLocks/>
          </p:cNvSpPr>
          <p:nvPr/>
        </p:nvSpPr>
        <p:spPr>
          <a:xfrm>
            <a:off x="167009" y="126084"/>
            <a:ext cx="1143209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C00000"/>
                </a:solidFill>
              </a:rPr>
              <a:t>Measuring polarization</a:t>
            </a:r>
          </a:p>
        </p:txBody>
      </p:sp>
      <p:pic>
        <p:nvPicPr>
          <p:cNvPr id="6" name="Picture 5">
            <a:extLst>
              <a:ext uri="{FF2B5EF4-FFF2-40B4-BE49-F238E27FC236}">
                <a16:creationId xmlns:a16="http://schemas.microsoft.com/office/drawing/2014/main" id="{F6BF0AD0-BB3A-1D46-96C4-68DF32478DD8}"/>
              </a:ext>
            </a:extLst>
          </p:cNvPr>
          <p:cNvPicPr/>
          <p:nvPr/>
        </p:nvPicPr>
        <p:blipFill>
          <a:blip r:embed="rId4"/>
          <a:stretch/>
        </p:blipFill>
        <p:spPr>
          <a:xfrm>
            <a:off x="14500" y="6325863"/>
            <a:ext cx="2743200" cy="493776"/>
          </a:xfrm>
          <a:prstGeom prst="rect">
            <a:avLst/>
          </a:prstGeom>
          <a:ln>
            <a:noFill/>
          </a:ln>
        </p:spPr>
      </p:pic>
      <p:sp>
        <p:nvSpPr>
          <p:cNvPr id="7" name="Slide Number Placeholder 13">
            <a:extLst>
              <a:ext uri="{FF2B5EF4-FFF2-40B4-BE49-F238E27FC236}">
                <a16:creationId xmlns:a16="http://schemas.microsoft.com/office/drawing/2014/main" id="{560F6672-725E-8749-B7D6-98D0F18FACED}"/>
              </a:ext>
            </a:extLst>
          </p:cNvPr>
          <p:cNvSpPr>
            <a:spLocks noGrp="1"/>
          </p:cNvSpPr>
          <p:nvPr>
            <p:ph type="sldNum" sz="quarter" idx="12"/>
          </p:nvPr>
        </p:nvSpPr>
        <p:spPr>
          <a:xfrm>
            <a:off x="9349636" y="6486077"/>
            <a:ext cx="2743200" cy="365125"/>
          </a:xfrm>
        </p:spPr>
        <p:txBody>
          <a:bodyPr/>
          <a:lstStyle/>
          <a:p>
            <a:pPr algn="ctr"/>
            <a:fld id="{5E1D2DF7-6972-1645-9CCD-4244C2539667}" type="slidenum">
              <a:rPr lang="en-US" smtClean="0"/>
              <a:pPr algn="ctr"/>
              <a:t>15</a:t>
            </a:fld>
            <a:endParaRPr lang="en-US" dirty="0"/>
          </a:p>
        </p:txBody>
      </p:sp>
      <p:pic>
        <p:nvPicPr>
          <p:cNvPr id="14" name="Picture 13" descr="A picture containing text, clock, watch&#10;&#10;Description automatically generated">
            <a:extLst>
              <a:ext uri="{FF2B5EF4-FFF2-40B4-BE49-F238E27FC236}">
                <a16:creationId xmlns:a16="http://schemas.microsoft.com/office/drawing/2014/main" id="{D6A5CAD6-1287-7D43-9901-9A27AE25A26B}"/>
              </a:ext>
            </a:extLst>
          </p:cNvPr>
          <p:cNvPicPr>
            <a:picLocks noChangeAspect="1"/>
          </p:cNvPicPr>
          <p:nvPr/>
        </p:nvPicPr>
        <p:blipFill>
          <a:blip r:embed="rId5"/>
          <a:stretch>
            <a:fillRect/>
          </a:stretch>
        </p:blipFill>
        <p:spPr>
          <a:xfrm>
            <a:off x="3776662" y="4922050"/>
            <a:ext cx="4638675" cy="1239028"/>
          </a:xfrm>
          <a:prstGeom prst="rect">
            <a:avLst/>
          </a:prstGeom>
        </p:spPr>
      </p:pic>
    </p:spTree>
    <p:extLst>
      <p:ext uri="{BB962C8B-B14F-4D97-AF65-F5344CB8AC3E}">
        <p14:creationId xmlns:p14="http://schemas.microsoft.com/office/powerpoint/2010/main" val="40015793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1A2B13D-44E0-1D4A-8A04-05AA207BE9EB}"/>
              </a:ext>
            </a:extLst>
          </p:cNvPr>
          <p:cNvSpPr txBox="1">
            <a:spLocks/>
          </p:cNvSpPr>
          <p:nvPr/>
        </p:nvSpPr>
        <p:spPr>
          <a:xfrm>
            <a:off x="167009" y="126084"/>
            <a:ext cx="1143209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C00000"/>
                </a:solidFill>
              </a:rPr>
              <a:t>Example of utility and polarization growth</a:t>
            </a:r>
          </a:p>
        </p:txBody>
      </p:sp>
      <p:pic>
        <p:nvPicPr>
          <p:cNvPr id="6" name="Picture 5">
            <a:extLst>
              <a:ext uri="{FF2B5EF4-FFF2-40B4-BE49-F238E27FC236}">
                <a16:creationId xmlns:a16="http://schemas.microsoft.com/office/drawing/2014/main" id="{DFE65D2D-5E94-BC45-B4BA-50A61F8EAEA6}"/>
              </a:ext>
            </a:extLst>
          </p:cNvPr>
          <p:cNvPicPr/>
          <p:nvPr/>
        </p:nvPicPr>
        <p:blipFill>
          <a:blip r:embed="rId2"/>
          <a:stretch/>
        </p:blipFill>
        <p:spPr>
          <a:xfrm>
            <a:off x="14500" y="6325863"/>
            <a:ext cx="2743200" cy="493776"/>
          </a:xfrm>
          <a:prstGeom prst="rect">
            <a:avLst/>
          </a:prstGeom>
          <a:ln>
            <a:noFill/>
          </a:ln>
        </p:spPr>
      </p:pic>
      <p:sp>
        <p:nvSpPr>
          <p:cNvPr id="7" name="Slide Number Placeholder 13">
            <a:extLst>
              <a:ext uri="{FF2B5EF4-FFF2-40B4-BE49-F238E27FC236}">
                <a16:creationId xmlns:a16="http://schemas.microsoft.com/office/drawing/2014/main" id="{84B3945C-EDF2-2145-B286-0C95F351CA65}"/>
              </a:ext>
            </a:extLst>
          </p:cNvPr>
          <p:cNvSpPr>
            <a:spLocks noGrp="1"/>
          </p:cNvSpPr>
          <p:nvPr>
            <p:ph type="sldNum" sz="quarter" idx="12"/>
          </p:nvPr>
        </p:nvSpPr>
        <p:spPr>
          <a:xfrm>
            <a:off x="9349636" y="6486077"/>
            <a:ext cx="2743200" cy="365125"/>
          </a:xfrm>
        </p:spPr>
        <p:txBody>
          <a:bodyPr/>
          <a:lstStyle/>
          <a:p>
            <a:pPr algn="ctr"/>
            <a:fld id="{5E1D2DF7-6972-1645-9CCD-4244C2539667}" type="slidenum">
              <a:rPr lang="en-US" smtClean="0"/>
              <a:pPr algn="ctr"/>
              <a:t>16</a:t>
            </a:fld>
            <a:endParaRPr lang="en-US" dirty="0"/>
          </a:p>
        </p:txBody>
      </p:sp>
      <p:pic>
        <p:nvPicPr>
          <p:cNvPr id="50" name="Picture 49" descr="Diagram&#10;&#10;Description automatically generated">
            <a:extLst>
              <a:ext uri="{FF2B5EF4-FFF2-40B4-BE49-F238E27FC236}">
                <a16:creationId xmlns:a16="http://schemas.microsoft.com/office/drawing/2014/main" id="{DB026489-977F-2746-8FF1-BD7297CE9078}"/>
              </a:ext>
            </a:extLst>
          </p:cNvPr>
          <p:cNvPicPr>
            <a:picLocks noChangeAspect="1"/>
          </p:cNvPicPr>
          <p:nvPr/>
        </p:nvPicPr>
        <p:blipFill>
          <a:blip r:embed="rId3"/>
          <a:stretch>
            <a:fillRect/>
          </a:stretch>
        </p:blipFill>
        <p:spPr>
          <a:xfrm>
            <a:off x="1764475" y="1448135"/>
            <a:ext cx="3508891" cy="4562475"/>
          </a:xfrm>
          <a:prstGeom prst="rect">
            <a:avLst/>
          </a:prstGeom>
        </p:spPr>
      </p:pic>
      <p:pic>
        <p:nvPicPr>
          <p:cNvPr id="52" name="Picture 51" descr="Chart, line chart&#10;&#10;Description automatically generated">
            <a:extLst>
              <a:ext uri="{FF2B5EF4-FFF2-40B4-BE49-F238E27FC236}">
                <a16:creationId xmlns:a16="http://schemas.microsoft.com/office/drawing/2014/main" id="{FC4134B2-4F6A-9B48-8CB2-C7B2F1227731}"/>
              </a:ext>
            </a:extLst>
          </p:cNvPr>
          <p:cNvPicPr>
            <a:picLocks noChangeAspect="1"/>
          </p:cNvPicPr>
          <p:nvPr/>
        </p:nvPicPr>
        <p:blipFill>
          <a:blip r:embed="rId4"/>
          <a:stretch>
            <a:fillRect/>
          </a:stretch>
        </p:blipFill>
        <p:spPr>
          <a:xfrm>
            <a:off x="5475174" y="1281758"/>
            <a:ext cx="4750543" cy="4895230"/>
          </a:xfrm>
          <a:prstGeom prst="rect">
            <a:avLst/>
          </a:prstGeom>
        </p:spPr>
      </p:pic>
    </p:spTree>
    <p:extLst>
      <p:ext uri="{BB962C8B-B14F-4D97-AF65-F5344CB8AC3E}">
        <p14:creationId xmlns:p14="http://schemas.microsoft.com/office/powerpoint/2010/main" val="1292327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EAA5ECD-3313-D542-8AC9-9AC10C7A8BBE}"/>
              </a:ext>
            </a:extLst>
          </p:cNvPr>
          <p:cNvSpPr txBox="1"/>
          <p:nvPr/>
        </p:nvSpPr>
        <p:spPr>
          <a:xfrm>
            <a:off x="324631" y="1145132"/>
            <a:ext cx="11148231" cy="1200329"/>
          </a:xfrm>
          <a:prstGeom prst="rect">
            <a:avLst/>
          </a:prstGeom>
          <a:noFill/>
        </p:spPr>
        <p:txBody>
          <a:bodyPr wrap="square" rtlCol="0">
            <a:spAutoFit/>
          </a:bodyPr>
          <a:lstStyle/>
          <a:p>
            <a:pPr marL="342900" indent="-342900">
              <a:buFont typeface="Arial" panose="020B0604020202020204" pitchFamily="34" charset="0"/>
              <a:buChar char="•"/>
            </a:pPr>
            <a:r>
              <a:rPr lang="en-US" sz="2400" dirty="0"/>
              <a:t>To validate our formulations of utility and polarization, we measure in percentage how many membership changes made in the actual data meet our criterion and increase polarization</a:t>
            </a:r>
          </a:p>
        </p:txBody>
      </p:sp>
      <p:sp>
        <p:nvSpPr>
          <p:cNvPr id="5" name="Title 1">
            <a:extLst>
              <a:ext uri="{FF2B5EF4-FFF2-40B4-BE49-F238E27FC236}">
                <a16:creationId xmlns:a16="http://schemas.microsoft.com/office/drawing/2014/main" id="{F48BC194-8337-6846-94B1-19C76FA6510D}"/>
              </a:ext>
            </a:extLst>
          </p:cNvPr>
          <p:cNvSpPr txBox="1">
            <a:spLocks/>
          </p:cNvSpPr>
          <p:nvPr/>
        </p:nvSpPr>
        <p:spPr>
          <a:xfrm>
            <a:off x="167009" y="126084"/>
            <a:ext cx="1143209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C00000"/>
                </a:solidFill>
              </a:rPr>
              <a:t>Validating utility and polarization</a:t>
            </a:r>
          </a:p>
        </p:txBody>
      </p:sp>
      <p:pic>
        <p:nvPicPr>
          <p:cNvPr id="6" name="Picture 5">
            <a:extLst>
              <a:ext uri="{FF2B5EF4-FFF2-40B4-BE49-F238E27FC236}">
                <a16:creationId xmlns:a16="http://schemas.microsoft.com/office/drawing/2014/main" id="{557CD800-3815-C943-A897-797055104D4D}"/>
              </a:ext>
            </a:extLst>
          </p:cNvPr>
          <p:cNvPicPr/>
          <p:nvPr/>
        </p:nvPicPr>
        <p:blipFill>
          <a:blip r:embed="rId3"/>
          <a:stretch/>
        </p:blipFill>
        <p:spPr>
          <a:xfrm>
            <a:off x="14500" y="6325863"/>
            <a:ext cx="2743200" cy="493776"/>
          </a:xfrm>
          <a:prstGeom prst="rect">
            <a:avLst/>
          </a:prstGeom>
          <a:ln>
            <a:noFill/>
          </a:ln>
        </p:spPr>
      </p:pic>
      <p:sp>
        <p:nvSpPr>
          <p:cNvPr id="7" name="Slide Number Placeholder 13">
            <a:extLst>
              <a:ext uri="{FF2B5EF4-FFF2-40B4-BE49-F238E27FC236}">
                <a16:creationId xmlns:a16="http://schemas.microsoft.com/office/drawing/2014/main" id="{F0E1986F-AEE2-7B43-A6E2-9F31FD10662D}"/>
              </a:ext>
            </a:extLst>
          </p:cNvPr>
          <p:cNvSpPr>
            <a:spLocks noGrp="1"/>
          </p:cNvSpPr>
          <p:nvPr>
            <p:ph type="sldNum" sz="quarter" idx="12"/>
          </p:nvPr>
        </p:nvSpPr>
        <p:spPr>
          <a:xfrm>
            <a:off x="9349636" y="6486077"/>
            <a:ext cx="2743200" cy="365125"/>
          </a:xfrm>
        </p:spPr>
        <p:txBody>
          <a:bodyPr/>
          <a:lstStyle/>
          <a:p>
            <a:pPr algn="ctr"/>
            <a:fld id="{5E1D2DF7-6972-1645-9CCD-4244C2539667}" type="slidenum">
              <a:rPr lang="en-US" smtClean="0"/>
              <a:pPr algn="ctr"/>
              <a:t>17</a:t>
            </a:fld>
            <a:endParaRPr lang="en-US" dirty="0"/>
          </a:p>
        </p:txBody>
      </p:sp>
      <p:pic>
        <p:nvPicPr>
          <p:cNvPr id="14" name="Picture 13" descr="Table&#10;&#10;Description automatically generated">
            <a:extLst>
              <a:ext uri="{FF2B5EF4-FFF2-40B4-BE49-F238E27FC236}">
                <a16:creationId xmlns:a16="http://schemas.microsoft.com/office/drawing/2014/main" id="{EABF2AAA-4F3A-A940-8AA9-440A11C68151}"/>
              </a:ext>
            </a:extLst>
          </p:cNvPr>
          <p:cNvPicPr>
            <a:picLocks noChangeAspect="1"/>
          </p:cNvPicPr>
          <p:nvPr/>
        </p:nvPicPr>
        <p:blipFill>
          <a:blip r:embed="rId4"/>
          <a:stretch>
            <a:fillRect/>
          </a:stretch>
        </p:blipFill>
        <p:spPr>
          <a:xfrm>
            <a:off x="1327150" y="2470695"/>
            <a:ext cx="9537700" cy="3060700"/>
          </a:xfrm>
          <a:prstGeom prst="rect">
            <a:avLst/>
          </a:prstGeom>
        </p:spPr>
      </p:pic>
      <p:sp>
        <p:nvSpPr>
          <p:cNvPr id="15" name="Rectangle 14">
            <a:extLst>
              <a:ext uri="{FF2B5EF4-FFF2-40B4-BE49-F238E27FC236}">
                <a16:creationId xmlns:a16="http://schemas.microsoft.com/office/drawing/2014/main" id="{5929CD21-C2BC-5441-AE95-48EBEBCADE77}"/>
              </a:ext>
            </a:extLst>
          </p:cNvPr>
          <p:cNvSpPr/>
          <p:nvPr/>
        </p:nvSpPr>
        <p:spPr>
          <a:xfrm>
            <a:off x="1327150" y="2470695"/>
            <a:ext cx="1330325" cy="5296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457BEA26-E42A-1D48-86C6-188795A84D47}"/>
              </a:ext>
            </a:extLst>
          </p:cNvPr>
          <p:cNvSpPr txBox="1"/>
          <p:nvPr/>
        </p:nvSpPr>
        <p:spPr>
          <a:xfrm>
            <a:off x="542926" y="5592263"/>
            <a:ext cx="10803407" cy="369332"/>
          </a:xfrm>
          <a:prstGeom prst="rect">
            <a:avLst/>
          </a:prstGeom>
          <a:noFill/>
        </p:spPr>
        <p:txBody>
          <a:bodyPr wrap="none" rtlCol="0">
            <a:spAutoFit/>
          </a:bodyPr>
          <a:lstStyle/>
          <a:p>
            <a:r>
              <a:rPr lang="en-US" b="1" dirty="0"/>
              <a:t>Note</a:t>
            </a:r>
            <a:r>
              <a:rPr lang="en-US" dirty="0"/>
              <a:t>: for the remainder of this chapter, we will be using symmetric utility, as it yields stronger results in </a:t>
            </a:r>
            <a:r>
              <a:rPr lang="en-US" dirty="0" err="1"/>
              <a:t>NetSense</a:t>
            </a:r>
            <a:endParaRPr lang="en-US" dirty="0"/>
          </a:p>
        </p:txBody>
      </p:sp>
    </p:spTree>
    <p:extLst>
      <p:ext uri="{BB962C8B-B14F-4D97-AF65-F5344CB8AC3E}">
        <p14:creationId xmlns:p14="http://schemas.microsoft.com/office/powerpoint/2010/main" val="15835722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7A64FCA-6B8B-5A4A-B115-6DFBE9AE2AD6}"/>
              </a:ext>
            </a:extLst>
          </p:cNvPr>
          <p:cNvSpPr txBox="1">
            <a:spLocks/>
          </p:cNvSpPr>
          <p:nvPr/>
        </p:nvSpPr>
        <p:spPr>
          <a:xfrm>
            <a:off x="167009" y="126084"/>
            <a:ext cx="1143209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C00000"/>
                </a:solidFill>
              </a:rPr>
              <a:t>Validating utility and polarization</a:t>
            </a:r>
          </a:p>
        </p:txBody>
      </p:sp>
      <p:pic>
        <p:nvPicPr>
          <p:cNvPr id="7" name="Picture 6">
            <a:extLst>
              <a:ext uri="{FF2B5EF4-FFF2-40B4-BE49-F238E27FC236}">
                <a16:creationId xmlns:a16="http://schemas.microsoft.com/office/drawing/2014/main" id="{4CFF5B23-83C3-B44C-845A-2B470277EC8A}"/>
              </a:ext>
            </a:extLst>
          </p:cNvPr>
          <p:cNvPicPr/>
          <p:nvPr/>
        </p:nvPicPr>
        <p:blipFill>
          <a:blip r:embed="rId3"/>
          <a:stretch/>
        </p:blipFill>
        <p:spPr>
          <a:xfrm>
            <a:off x="14500" y="6325863"/>
            <a:ext cx="2743200" cy="493776"/>
          </a:xfrm>
          <a:prstGeom prst="rect">
            <a:avLst/>
          </a:prstGeom>
          <a:ln>
            <a:noFill/>
          </a:ln>
        </p:spPr>
      </p:pic>
      <p:sp>
        <p:nvSpPr>
          <p:cNvPr id="8" name="Slide Number Placeholder 13">
            <a:extLst>
              <a:ext uri="{FF2B5EF4-FFF2-40B4-BE49-F238E27FC236}">
                <a16:creationId xmlns:a16="http://schemas.microsoft.com/office/drawing/2014/main" id="{867B3694-F35D-6E4E-9217-B42DA66E6B15}"/>
              </a:ext>
            </a:extLst>
          </p:cNvPr>
          <p:cNvSpPr>
            <a:spLocks noGrp="1"/>
          </p:cNvSpPr>
          <p:nvPr>
            <p:ph type="sldNum" sz="quarter" idx="12"/>
          </p:nvPr>
        </p:nvSpPr>
        <p:spPr>
          <a:xfrm>
            <a:off x="9349636" y="6486077"/>
            <a:ext cx="2743200" cy="365125"/>
          </a:xfrm>
        </p:spPr>
        <p:txBody>
          <a:bodyPr/>
          <a:lstStyle/>
          <a:p>
            <a:pPr algn="ctr"/>
            <a:fld id="{5E1D2DF7-6972-1645-9CCD-4244C2539667}" type="slidenum">
              <a:rPr lang="en-US" smtClean="0"/>
              <a:pPr algn="ctr"/>
              <a:t>18</a:t>
            </a:fld>
            <a:endParaRPr lang="en-US" dirty="0"/>
          </a:p>
        </p:txBody>
      </p:sp>
      <p:grpSp>
        <p:nvGrpSpPr>
          <p:cNvPr id="14" name="Group 13">
            <a:extLst>
              <a:ext uri="{FF2B5EF4-FFF2-40B4-BE49-F238E27FC236}">
                <a16:creationId xmlns:a16="http://schemas.microsoft.com/office/drawing/2014/main" id="{22CD8B6F-F8B0-364E-A375-7B58A48CCCB2}"/>
              </a:ext>
            </a:extLst>
          </p:cNvPr>
          <p:cNvGrpSpPr/>
          <p:nvPr/>
        </p:nvGrpSpPr>
        <p:grpSpPr>
          <a:xfrm>
            <a:off x="1577754" y="2178050"/>
            <a:ext cx="8610600" cy="2501900"/>
            <a:chOff x="1790700" y="2178050"/>
            <a:chExt cx="8610600" cy="2501900"/>
          </a:xfrm>
        </p:grpSpPr>
        <p:pic>
          <p:nvPicPr>
            <p:cNvPr id="12" name="Picture 11" descr="Table&#10;&#10;Description automatically generated">
              <a:extLst>
                <a:ext uri="{FF2B5EF4-FFF2-40B4-BE49-F238E27FC236}">
                  <a16:creationId xmlns:a16="http://schemas.microsoft.com/office/drawing/2014/main" id="{B1A83692-4759-3240-8E40-8D12D9B2B0E4}"/>
                </a:ext>
              </a:extLst>
            </p:cNvPr>
            <p:cNvPicPr>
              <a:picLocks noChangeAspect="1"/>
            </p:cNvPicPr>
            <p:nvPr/>
          </p:nvPicPr>
          <p:blipFill>
            <a:blip r:embed="rId4"/>
            <a:stretch>
              <a:fillRect/>
            </a:stretch>
          </p:blipFill>
          <p:spPr>
            <a:xfrm>
              <a:off x="1790700" y="2178050"/>
              <a:ext cx="8610600" cy="2501900"/>
            </a:xfrm>
            <a:prstGeom prst="rect">
              <a:avLst/>
            </a:prstGeom>
          </p:spPr>
        </p:pic>
        <p:sp>
          <p:nvSpPr>
            <p:cNvPr id="13" name="Rectangle 12">
              <a:extLst>
                <a:ext uri="{FF2B5EF4-FFF2-40B4-BE49-F238E27FC236}">
                  <a16:creationId xmlns:a16="http://schemas.microsoft.com/office/drawing/2014/main" id="{9F76270B-3FDA-234C-9DB7-642486B0FC15}"/>
                </a:ext>
              </a:extLst>
            </p:cNvPr>
            <p:cNvSpPr/>
            <p:nvPr/>
          </p:nvSpPr>
          <p:spPr>
            <a:xfrm>
              <a:off x="1790700" y="2178050"/>
              <a:ext cx="1352550" cy="4365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3890836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B0441E1-BAAD-1E49-BB27-5BA0A28D5180}"/>
              </a:ext>
            </a:extLst>
          </p:cNvPr>
          <p:cNvSpPr txBox="1"/>
          <p:nvPr/>
        </p:nvSpPr>
        <p:spPr>
          <a:xfrm>
            <a:off x="324632" y="1145132"/>
            <a:ext cx="9205132" cy="4647426"/>
          </a:xfrm>
          <a:prstGeom prst="rect">
            <a:avLst/>
          </a:prstGeom>
          <a:noFill/>
        </p:spPr>
        <p:txBody>
          <a:bodyPr wrap="square" rtlCol="0">
            <a:spAutoFit/>
          </a:bodyPr>
          <a:lstStyle/>
          <a:p>
            <a:pPr marL="342900" indent="-342900">
              <a:buFont typeface="Arial" panose="020B0604020202020204" pitchFamily="34" charset="0"/>
              <a:buChar char="•"/>
            </a:pPr>
            <a:r>
              <a:rPr lang="en-US" sz="2400" dirty="0"/>
              <a:t>Having validated utility, we can answer the questions: does having a majority/minority opinion affect utility gain? Does having a majority/minority opinion affect membership retention? </a:t>
            </a:r>
          </a:p>
          <a:p>
            <a:pPr marL="342900" indent="-342900">
              <a:buFont typeface="Arial" panose="020B0604020202020204" pitchFamily="34" charset="0"/>
              <a:buChar char="•"/>
            </a:pPr>
            <a:r>
              <a:rPr lang="en-US" sz="2400" dirty="0"/>
              <a:t>For the latter question: majority stance holders retain membership in 85% of groups while minority stance holders retain membership in 75%</a:t>
            </a:r>
          </a:p>
          <a:p>
            <a:pPr marL="342900" indent="-342900">
              <a:buFont typeface="Arial" panose="020B0604020202020204" pitchFamily="34" charset="0"/>
              <a:buChar char="•"/>
            </a:pPr>
            <a:r>
              <a:rPr lang="en-US" sz="2400" dirty="0"/>
              <a:t>For the former question: For each topic we find the ratio of average utility gained by members with the minority stance over average utility gained by members with majority stance</a:t>
            </a:r>
          </a:p>
          <a:p>
            <a:pPr marL="800100" lvl="1" indent="-342900">
              <a:buFont typeface="Arial" panose="020B0604020202020204" pitchFamily="34" charset="0"/>
              <a:buChar char="•"/>
            </a:pPr>
            <a:r>
              <a:rPr lang="en-US" sz="2000" dirty="0"/>
              <a:t>Gay marriage: 0.55</a:t>
            </a:r>
          </a:p>
          <a:p>
            <a:pPr marL="800100" lvl="1" indent="-342900">
              <a:buFont typeface="Arial" panose="020B0604020202020204" pitchFamily="34" charset="0"/>
              <a:buChar char="•"/>
            </a:pPr>
            <a:r>
              <a:rPr lang="en-US" sz="2000" dirty="0"/>
              <a:t>Political orientation: 0.29</a:t>
            </a:r>
          </a:p>
          <a:p>
            <a:pPr marL="800100" lvl="1" indent="-342900">
              <a:buFont typeface="Arial" panose="020B0604020202020204" pitchFamily="34" charset="0"/>
              <a:buChar char="•"/>
            </a:pPr>
            <a:r>
              <a:rPr lang="en-US" sz="2000" dirty="0"/>
              <a:t>Legalization of marijuana: 0.25</a:t>
            </a:r>
          </a:p>
          <a:p>
            <a:pPr marL="800100" lvl="1" indent="-342900">
              <a:buFont typeface="Arial" panose="020B0604020202020204" pitchFamily="34" charset="0"/>
              <a:buChar char="•"/>
            </a:pPr>
            <a:r>
              <a:rPr lang="en-US" sz="2000" dirty="0"/>
              <a:t>Abortion: 0.11</a:t>
            </a:r>
          </a:p>
        </p:txBody>
      </p:sp>
      <p:sp>
        <p:nvSpPr>
          <p:cNvPr id="5" name="Title 1">
            <a:extLst>
              <a:ext uri="{FF2B5EF4-FFF2-40B4-BE49-F238E27FC236}">
                <a16:creationId xmlns:a16="http://schemas.microsoft.com/office/drawing/2014/main" id="{1CB0C12F-1949-564A-9CF1-CCCB8CD629FE}"/>
              </a:ext>
            </a:extLst>
          </p:cNvPr>
          <p:cNvSpPr txBox="1">
            <a:spLocks/>
          </p:cNvSpPr>
          <p:nvPr/>
        </p:nvSpPr>
        <p:spPr>
          <a:xfrm>
            <a:off x="167009" y="126084"/>
            <a:ext cx="1143209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C00000"/>
                </a:solidFill>
              </a:rPr>
              <a:t>Utility of majority and minority opinions</a:t>
            </a:r>
          </a:p>
        </p:txBody>
      </p:sp>
      <p:pic>
        <p:nvPicPr>
          <p:cNvPr id="6" name="Picture 5">
            <a:extLst>
              <a:ext uri="{FF2B5EF4-FFF2-40B4-BE49-F238E27FC236}">
                <a16:creationId xmlns:a16="http://schemas.microsoft.com/office/drawing/2014/main" id="{8ECA2803-7946-3B49-BCE1-81334CF08806}"/>
              </a:ext>
            </a:extLst>
          </p:cNvPr>
          <p:cNvPicPr/>
          <p:nvPr/>
        </p:nvPicPr>
        <p:blipFill>
          <a:blip r:embed="rId3"/>
          <a:stretch/>
        </p:blipFill>
        <p:spPr>
          <a:xfrm>
            <a:off x="14500" y="6325863"/>
            <a:ext cx="2743200" cy="493776"/>
          </a:xfrm>
          <a:prstGeom prst="rect">
            <a:avLst/>
          </a:prstGeom>
          <a:ln>
            <a:noFill/>
          </a:ln>
        </p:spPr>
      </p:pic>
      <p:sp>
        <p:nvSpPr>
          <p:cNvPr id="7" name="Slide Number Placeholder 13">
            <a:extLst>
              <a:ext uri="{FF2B5EF4-FFF2-40B4-BE49-F238E27FC236}">
                <a16:creationId xmlns:a16="http://schemas.microsoft.com/office/drawing/2014/main" id="{023D02D2-AC2D-DD43-BE23-FC415598B3B8}"/>
              </a:ext>
            </a:extLst>
          </p:cNvPr>
          <p:cNvSpPr>
            <a:spLocks noGrp="1"/>
          </p:cNvSpPr>
          <p:nvPr>
            <p:ph type="sldNum" sz="quarter" idx="12"/>
          </p:nvPr>
        </p:nvSpPr>
        <p:spPr>
          <a:xfrm>
            <a:off x="9349636" y="6486077"/>
            <a:ext cx="2743200" cy="365125"/>
          </a:xfrm>
        </p:spPr>
        <p:txBody>
          <a:bodyPr/>
          <a:lstStyle/>
          <a:p>
            <a:pPr algn="ctr"/>
            <a:fld id="{5E1D2DF7-6972-1645-9CCD-4244C2539667}" type="slidenum">
              <a:rPr lang="en-US" smtClean="0"/>
              <a:pPr algn="ctr"/>
              <a:t>19</a:t>
            </a:fld>
            <a:endParaRPr lang="en-US" dirty="0"/>
          </a:p>
        </p:txBody>
      </p:sp>
    </p:spTree>
    <p:extLst>
      <p:ext uri="{BB962C8B-B14F-4D97-AF65-F5344CB8AC3E}">
        <p14:creationId xmlns:p14="http://schemas.microsoft.com/office/powerpoint/2010/main" val="14269009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B6DEB97-9E01-F45A-7D52-C95FDD93F710}"/>
              </a:ext>
            </a:extLst>
          </p:cNvPr>
          <p:cNvSpPr txBox="1"/>
          <p:nvPr/>
        </p:nvSpPr>
        <p:spPr>
          <a:xfrm>
            <a:off x="324629" y="1145132"/>
            <a:ext cx="7596721" cy="5016758"/>
          </a:xfrm>
          <a:prstGeom prst="rect">
            <a:avLst/>
          </a:prstGeom>
          <a:noFill/>
        </p:spPr>
        <p:txBody>
          <a:bodyPr wrap="square" rtlCol="0">
            <a:spAutoFit/>
          </a:bodyPr>
          <a:lstStyle/>
          <a:p>
            <a:pPr marL="342900" indent="-342900">
              <a:buFont typeface="Arial" panose="020B0604020202020204" pitchFamily="34" charset="0"/>
              <a:buChar char="•"/>
            </a:pPr>
            <a:r>
              <a:rPr lang="en-US" sz="2400" dirty="0"/>
              <a:t>Every person is unique, but there is fundamental behavior that can make their decision-making more predictable</a:t>
            </a:r>
          </a:p>
          <a:p>
            <a:pPr marL="342900" indent="-342900">
              <a:buFont typeface="Arial" panose="020B0604020202020204" pitchFamily="34" charset="0"/>
              <a:buChar char="•"/>
            </a:pPr>
            <a:r>
              <a:rPr lang="en-US" sz="2400" dirty="0"/>
              <a:t>One integral behavior is</a:t>
            </a:r>
            <a:r>
              <a:rPr lang="en-US" sz="2400" b="1" dirty="0"/>
              <a:t> value homophily</a:t>
            </a:r>
          </a:p>
          <a:p>
            <a:pPr marL="800100" lvl="1" indent="-342900">
              <a:buFont typeface="Arial" panose="020B0604020202020204" pitchFamily="34" charset="0"/>
              <a:buChar char="•"/>
            </a:pPr>
            <a:r>
              <a:rPr lang="en-US" sz="2000" dirty="0"/>
              <a:t>Definition: behavior where people are more likely to interact with, and connect to, people with similar attributes</a:t>
            </a:r>
          </a:p>
          <a:p>
            <a:pPr marL="800100" lvl="1" indent="-342900">
              <a:buFont typeface="Arial" panose="020B0604020202020204" pitchFamily="34" charset="0"/>
              <a:buChar char="•"/>
            </a:pPr>
            <a:r>
              <a:rPr lang="en-US" sz="2000" dirty="0"/>
              <a:t>These attributes include cultural, physical, behavioral, and material traits </a:t>
            </a:r>
          </a:p>
          <a:p>
            <a:pPr marL="342900" indent="-342900">
              <a:buFont typeface="Arial" panose="020B0604020202020204" pitchFamily="34" charset="0"/>
              <a:buChar char="•"/>
            </a:pPr>
            <a:r>
              <a:rPr lang="en-US" sz="2400" dirty="0"/>
              <a:t>Accounting for the drive of homophily can help researchers predict multiple different behavioral patterns, such as </a:t>
            </a:r>
            <a:r>
              <a:rPr lang="en-US" sz="2400" b="1" dirty="0"/>
              <a:t>why some students will form in-groups on campus</a:t>
            </a:r>
            <a:r>
              <a:rPr lang="en-US" sz="2400" dirty="0"/>
              <a:t>, or why users will migrate to or from different social media platforms or </a:t>
            </a:r>
            <a:r>
              <a:rPr lang="en-US" sz="2400" b="1" dirty="0"/>
              <a:t>create isolated groups within the platform</a:t>
            </a:r>
          </a:p>
        </p:txBody>
      </p:sp>
      <p:sp>
        <p:nvSpPr>
          <p:cNvPr id="5" name="Title 1">
            <a:extLst>
              <a:ext uri="{FF2B5EF4-FFF2-40B4-BE49-F238E27FC236}">
                <a16:creationId xmlns:a16="http://schemas.microsoft.com/office/drawing/2014/main" id="{E1B8D722-0442-2966-350D-F8F8B789825F}"/>
              </a:ext>
            </a:extLst>
          </p:cNvPr>
          <p:cNvSpPr txBox="1">
            <a:spLocks/>
          </p:cNvSpPr>
          <p:nvPr/>
        </p:nvSpPr>
        <p:spPr>
          <a:xfrm>
            <a:off x="167009" y="126084"/>
            <a:ext cx="1143209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C00000"/>
                </a:solidFill>
              </a:rPr>
              <a:t>Introduction</a:t>
            </a:r>
          </a:p>
        </p:txBody>
      </p:sp>
      <p:pic>
        <p:nvPicPr>
          <p:cNvPr id="6" name="Picture 5">
            <a:extLst>
              <a:ext uri="{FF2B5EF4-FFF2-40B4-BE49-F238E27FC236}">
                <a16:creationId xmlns:a16="http://schemas.microsoft.com/office/drawing/2014/main" id="{919AB29F-BCE4-E175-A418-EAB51BC8BD6E}"/>
              </a:ext>
            </a:extLst>
          </p:cNvPr>
          <p:cNvPicPr/>
          <p:nvPr/>
        </p:nvPicPr>
        <p:blipFill>
          <a:blip r:embed="rId2"/>
          <a:stretch/>
        </p:blipFill>
        <p:spPr>
          <a:xfrm>
            <a:off x="14500" y="6325863"/>
            <a:ext cx="2743200" cy="493776"/>
          </a:xfrm>
          <a:prstGeom prst="rect">
            <a:avLst/>
          </a:prstGeom>
          <a:ln>
            <a:noFill/>
          </a:ln>
        </p:spPr>
      </p:pic>
      <p:sp>
        <p:nvSpPr>
          <p:cNvPr id="7" name="Slide Number Placeholder 13">
            <a:extLst>
              <a:ext uri="{FF2B5EF4-FFF2-40B4-BE49-F238E27FC236}">
                <a16:creationId xmlns:a16="http://schemas.microsoft.com/office/drawing/2014/main" id="{B5318323-D0EB-F742-9C15-FB4398B4F50D}"/>
              </a:ext>
            </a:extLst>
          </p:cNvPr>
          <p:cNvSpPr>
            <a:spLocks noGrp="1"/>
          </p:cNvSpPr>
          <p:nvPr>
            <p:ph type="sldNum" sz="quarter" idx="12"/>
          </p:nvPr>
        </p:nvSpPr>
        <p:spPr>
          <a:xfrm>
            <a:off x="9349636" y="6486077"/>
            <a:ext cx="2743200" cy="365125"/>
          </a:xfrm>
        </p:spPr>
        <p:txBody>
          <a:bodyPr/>
          <a:lstStyle/>
          <a:p>
            <a:pPr algn="ctr"/>
            <a:fld id="{5E1D2DF7-6972-1645-9CCD-4244C2539667}" type="slidenum">
              <a:rPr lang="en-US" smtClean="0"/>
              <a:pPr algn="ctr"/>
              <a:t>2</a:t>
            </a:fld>
            <a:endParaRPr lang="en-US" dirty="0"/>
          </a:p>
        </p:txBody>
      </p:sp>
      <p:pic>
        <p:nvPicPr>
          <p:cNvPr id="9" name="Graphic 8" descr="Man with solid fill">
            <a:extLst>
              <a:ext uri="{FF2B5EF4-FFF2-40B4-BE49-F238E27FC236}">
                <a16:creationId xmlns:a16="http://schemas.microsoft.com/office/drawing/2014/main" id="{3CD5DB00-74D3-867C-62AF-C6B4983AC37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679170" y="1685059"/>
            <a:ext cx="659068" cy="659068"/>
          </a:xfrm>
          <a:prstGeom prst="rect">
            <a:avLst/>
          </a:prstGeom>
        </p:spPr>
      </p:pic>
      <p:pic>
        <p:nvPicPr>
          <p:cNvPr id="13" name="Graphic 12" descr="Question Mark with solid fill">
            <a:extLst>
              <a:ext uri="{FF2B5EF4-FFF2-40B4-BE49-F238E27FC236}">
                <a16:creationId xmlns:a16="http://schemas.microsoft.com/office/drawing/2014/main" id="{F03167D2-34A9-23EC-DA70-8C4C2F54679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753372" y="1145132"/>
            <a:ext cx="457200" cy="457200"/>
          </a:xfrm>
          <a:prstGeom prst="rect">
            <a:avLst/>
          </a:prstGeom>
        </p:spPr>
      </p:pic>
      <p:pic>
        <p:nvPicPr>
          <p:cNvPr id="14" name="Graphic 13" descr="Man with solid fill">
            <a:extLst>
              <a:ext uri="{FF2B5EF4-FFF2-40B4-BE49-F238E27FC236}">
                <a16:creationId xmlns:a16="http://schemas.microsoft.com/office/drawing/2014/main" id="{3BC64853-4BEE-A336-9774-B1BFAE12DE3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020102" y="2695917"/>
            <a:ext cx="659068" cy="659068"/>
          </a:xfrm>
          <a:prstGeom prst="rect">
            <a:avLst/>
          </a:prstGeom>
        </p:spPr>
      </p:pic>
      <p:pic>
        <p:nvPicPr>
          <p:cNvPr id="15" name="Graphic 14" descr="Man with solid fill">
            <a:extLst>
              <a:ext uri="{FF2B5EF4-FFF2-40B4-BE49-F238E27FC236}">
                <a16:creationId xmlns:a16="http://schemas.microsoft.com/office/drawing/2014/main" id="{0DF530F5-37A7-9000-A582-A941821D1A4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338238" y="2695917"/>
            <a:ext cx="659068" cy="659068"/>
          </a:xfrm>
          <a:prstGeom prst="rect">
            <a:avLst/>
          </a:prstGeom>
        </p:spPr>
      </p:pic>
      <p:cxnSp>
        <p:nvCxnSpPr>
          <p:cNvPr id="17" name="Straight Arrow Connector 16">
            <a:extLst>
              <a:ext uri="{FF2B5EF4-FFF2-40B4-BE49-F238E27FC236}">
                <a16:creationId xmlns:a16="http://schemas.microsoft.com/office/drawing/2014/main" id="{BAB6BF00-2D61-1B23-B9C4-2015FB561189}"/>
              </a:ext>
            </a:extLst>
          </p:cNvPr>
          <p:cNvCxnSpPr>
            <a:cxnSpLocks/>
          </p:cNvCxnSpPr>
          <p:nvPr/>
        </p:nvCxnSpPr>
        <p:spPr>
          <a:xfrm flipH="1">
            <a:off x="9491093" y="2344127"/>
            <a:ext cx="360894" cy="351790"/>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cxnSp>
        <p:nvCxnSpPr>
          <p:cNvPr id="20" name="Straight Arrow Connector 19">
            <a:extLst>
              <a:ext uri="{FF2B5EF4-FFF2-40B4-BE49-F238E27FC236}">
                <a16:creationId xmlns:a16="http://schemas.microsoft.com/office/drawing/2014/main" id="{83410195-A33A-F627-429B-FF2DF876247B}"/>
              </a:ext>
            </a:extLst>
          </p:cNvPr>
          <p:cNvCxnSpPr>
            <a:cxnSpLocks/>
          </p:cNvCxnSpPr>
          <p:nvPr/>
        </p:nvCxnSpPr>
        <p:spPr>
          <a:xfrm>
            <a:off x="10210572" y="2344127"/>
            <a:ext cx="300483" cy="351790"/>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sp>
        <p:nvSpPr>
          <p:cNvPr id="23" name="Down Arrow 22">
            <a:extLst>
              <a:ext uri="{FF2B5EF4-FFF2-40B4-BE49-F238E27FC236}">
                <a16:creationId xmlns:a16="http://schemas.microsoft.com/office/drawing/2014/main" id="{E63606F8-EA68-C8A2-7E60-9957002D2A6D}"/>
              </a:ext>
            </a:extLst>
          </p:cNvPr>
          <p:cNvSpPr/>
          <p:nvPr/>
        </p:nvSpPr>
        <p:spPr>
          <a:xfrm>
            <a:off x="9679170" y="3622209"/>
            <a:ext cx="659068" cy="795131"/>
          </a:xfrm>
          <a:prstGeom prst="down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pic>
        <p:nvPicPr>
          <p:cNvPr id="24" name="Graphic 23" descr="Man with solid fill">
            <a:extLst>
              <a:ext uri="{FF2B5EF4-FFF2-40B4-BE49-F238E27FC236}">
                <a16:creationId xmlns:a16="http://schemas.microsoft.com/office/drawing/2014/main" id="{7BE8C5CE-55AC-0FBD-BD30-D45B44D0DB2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012472" y="4639100"/>
            <a:ext cx="659068" cy="659068"/>
          </a:xfrm>
          <a:prstGeom prst="rect">
            <a:avLst/>
          </a:prstGeom>
        </p:spPr>
      </p:pic>
      <p:pic>
        <p:nvPicPr>
          <p:cNvPr id="25" name="Graphic 24" descr="Man with solid fill">
            <a:extLst>
              <a:ext uri="{FF2B5EF4-FFF2-40B4-BE49-F238E27FC236}">
                <a16:creationId xmlns:a16="http://schemas.microsoft.com/office/drawing/2014/main" id="{7A5D8965-652D-FDBE-3013-5D34855DC11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309879" y="4645404"/>
            <a:ext cx="659068" cy="659068"/>
          </a:xfrm>
          <a:prstGeom prst="rect">
            <a:avLst/>
          </a:prstGeom>
        </p:spPr>
      </p:pic>
      <p:pic>
        <p:nvPicPr>
          <p:cNvPr id="26" name="Graphic 25" descr="Man with solid fill">
            <a:extLst>
              <a:ext uri="{FF2B5EF4-FFF2-40B4-BE49-F238E27FC236}">
                <a16:creationId xmlns:a16="http://schemas.microsoft.com/office/drawing/2014/main" id="{3143C8B9-819F-441C-BA9B-038625FAB6F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338238" y="4656680"/>
            <a:ext cx="659068" cy="659068"/>
          </a:xfrm>
          <a:prstGeom prst="rect">
            <a:avLst/>
          </a:prstGeom>
        </p:spPr>
      </p:pic>
      <p:sp>
        <p:nvSpPr>
          <p:cNvPr id="27" name="Oval 26">
            <a:extLst>
              <a:ext uri="{FF2B5EF4-FFF2-40B4-BE49-F238E27FC236}">
                <a16:creationId xmlns:a16="http://schemas.microsoft.com/office/drawing/2014/main" id="{B04786A2-7ABA-6B4A-681B-B4312EDCBC05}"/>
              </a:ext>
            </a:extLst>
          </p:cNvPr>
          <p:cNvSpPr/>
          <p:nvPr/>
        </p:nvSpPr>
        <p:spPr>
          <a:xfrm>
            <a:off x="9038862" y="4533984"/>
            <a:ext cx="904461" cy="904461"/>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13945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FA8BC24-E2E3-B843-BE23-86EF2B55E54A}"/>
              </a:ext>
            </a:extLst>
          </p:cNvPr>
          <p:cNvSpPr txBox="1"/>
          <p:nvPr/>
        </p:nvSpPr>
        <p:spPr>
          <a:xfrm>
            <a:off x="324632" y="1145132"/>
            <a:ext cx="10533868" cy="1200329"/>
          </a:xfrm>
          <a:prstGeom prst="rect">
            <a:avLst/>
          </a:prstGeom>
          <a:noFill/>
        </p:spPr>
        <p:txBody>
          <a:bodyPr wrap="square" rtlCol="0">
            <a:spAutoFit/>
          </a:bodyPr>
          <a:lstStyle/>
          <a:p>
            <a:pPr marL="342900" indent="-342900">
              <a:buFont typeface="Arial" panose="020B0604020202020204" pitchFamily="34" charset="0"/>
              <a:buChar char="•"/>
            </a:pPr>
            <a:r>
              <a:rPr lang="en-US" sz="2400" dirty="0"/>
              <a:t>We also find the fractions of people with majority and minority stances over the entire population, and for the top 10% of </a:t>
            </a:r>
            <a:r>
              <a:rPr lang="en-US" sz="2400" dirty="0" err="1"/>
              <a:t>particpants</a:t>
            </a:r>
            <a:r>
              <a:rPr lang="en-US" sz="2400" dirty="0"/>
              <a:t>, ordered by the utility they received</a:t>
            </a:r>
            <a:endParaRPr lang="en-US" sz="2000" dirty="0"/>
          </a:p>
        </p:txBody>
      </p:sp>
      <p:sp>
        <p:nvSpPr>
          <p:cNvPr id="5" name="Title 1">
            <a:extLst>
              <a:ext uri="{FF2B5EF4-FFF2-40B4-BE49-F238E27FC236}">
                <a16:creationId xmlns:a16="http://schemas.microsoft.com/office/drawing/2014/main" id="{6DBDF96F-2029-934C-AC59-A8C106ABB920}"/>
              </a:ext>
            </a:extLst>
          </p:cNvPr>
          <p:cNvSpPr txBox="1">
            <a:spLocks/>
          </p:cNvSpPr>
          <p:nvPr/>
        </p:nvSpPr>
        <p:spPr>
          <a:xfrm>
            <a:off x="167009" y="126084"/>
            <a:ext cx="1143209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C00000"/>
                </a:solidFill>
              </a:rPr>
              <a:t>Utility of majority and minority opinions</a:t>
            </a:r>
          </a:p>
        </p:txBody>
      </p:sp>
      <p:pic>
        <p:nvPicPr>
          <p:cNvPr id="6" name="Picture 5">
            <a:extLst>
              <a:ext uri="{FF2B5EF4-FFF2-40B4-BE49-F238E27FC236}">
                <a16:creationId xmlns:a16="http://schemas.microsoft.com/office/drawing/2014/main" id="{670875DD-73D7-784F-A09A-8EE5CF66CB34}"/>
              </a:ext>
            </a:extLst>
          </p:cNvPr>
          <p:cNvPicPr/>
          <p:nvPr/>
        </p:nvPicPr>
        <p:blipFill>
          <a:blip r:embed="rId3"/>
          <a:stretch/>
        </p:blipFill>
        <p:spPr>
          <a:xfrm>
            <a:off x="14500" y="6325863"/>
            <a:ext cx="2743200" cy="493776"/>
          </a:xfrm>
          <a:prstGeom prst="rect">
            <a:avLst/>
          </a:prstGeom>
          <a:ln>
            <a:noFill/>
          </a:ln>
        </p:spPr>
      </p:pic>
      <p:sp>
        <p:nvSpPr>
          <p:cNvPr id="7" name="Slide Number Placeholder 13">
            <a:extLst>
              <a:ext uri="{FF2B5EF4-FFF2-40B4-BE49-F238E27FC236}">
                <a16:creationId xmlns:a16="http://schemas.microsoft.com/office/drawing/2014/main" id="{C43EEC21-7309-0140-B1CE-8EAA79AC0018}"/>
              </a:ext>
            </a:extLst>
          </p:cNvPr>
          <p:cNvSpPr>
            <a:spLocks noGrp="1"/>
          </p:cNvSpPr>
          <p:nvPr>
            <p:ph type="sldNum" sz="quarter" idx="12"/>
          </p:nvPr>
        </p:nvSpPr>
        <p:spPr>
          <a:xfrm>
            <a:off x="9349636" y="6486077"/>
            <a:ext cx="2743200" cy="365125"/>
          </a:xfrm>
        </p:spPr>
        <p:txBody>
          <a:bodyPr/>
          <a:lstStyle/>
          <a:p>
            <a:pPr algn="ctr"/>
            <a:fld id="{5E1D2DF7-6972-1645-9CCD-4244C2539667}" type="slidenum">
              <a:rPr lang="en-US" smtClean="0"/>
              <a:pPr algn="ctr"/>
              <a:t>20</a:t>
            </a:fld>
            <a:endParaRPr lang="en-US" dirty="0"/>
          </a:p>
        </p:txBody>
      </p:sp>
      <p:pic>
        <p:nvPicPr>
          <p:cNvPr id="9" name="Picture 8" descr="Table&#10;&#10;Description automatically generated">
            <a:extLst>
              <a:ext uri="{FF2B5EF4-FFF2-40B4-BE49-F238E27FC236}">
                <a16:creationId xmlns:a16="http://schemas.microsoft.com/office/drawing/2014/main" id="{CF7D0A94-707E-0947-87EC-D33D76F114BB}"/>
              </a:ext>
            </a:extLst>
          </p:cNvPr>
          <p:cNvPicPr>
            <a:picLocks noChangeAspect="1"/>
          </p:cNvPicPr>
          <p:nvPr/>
        </p:nvPicPr>
        <p:blipFill>
          <a:blip r:embed="rId4"/>
          <a:stretch>
            <a:fillRect/>
          </a:stretch>
        </p:blipFill>
        <p:spPr>
          <a:xfrm>
            <a:off x="1263650" y="2470695"/>
            <a:ext cx="9664700" cy="3708400"/>
          </a:xfrm>
          <a:prstGeom prst="rect">
            <a:avLst/>
          </a:prstGeom>
        </p:spPr>
      </p:pic>
      <p:sp>
        <p:nvSpPr>
          <p:cNvPr id="2" name="Rectangle 1">
            <a:extLst>
              <a:ext uri="{FF2B5EF4-FFF2-40B4-BE49-F238E27FC236}">
                <a16:creationId xmlns:a16="http://schemas.microsoft.com/office/drawing/2014/main" id="{8A9B02C1-1530-9546-8A5A-4AFEE938D655}"/>
              </a:ext>
            </a:extLst>
          </p:cNvPr>
          <p:cNvSpPr/>
          <p:nvPr/>
        </p:nvSpPr>
        <p:spPr>
          <a:xfrm>
            <a:off x="1066800" y="2470695"/>
            <a:ext cx="1524000" cy="5495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39363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59B8A81F-3442-1B41-A105-64614B851395}"/>
                  </a:ext>
                </a:extLst>
              </p:cNvPr>
              <p:cNvSpPr txBox="1"/>
              <p:nvPr/>
            </p:nvSpPr>
            <p:spPr>
              <a:xfrm>
                <a:off x="324631" y="1145132"/>
                <a:ext cx="10333844" cy="4031873"/>
              </a:xfrm>
              <a:prstGeom prst="rect">
                <a:avLst/>
              </a:prstGeom>
              <a:noFill/>
            </p:spPr>
            <p:txBody>
              <a:bodyPr wrap="square" rtlCol="0">
                <a:spAutoFit/>
              </a:bodyPr>
              <a:lstStyle/>
              <a:p>
                <a:pPr marL="342900" indent="-342900">
                  <a:buFont typeface="Arial" panose="020B0604020202020204" pitchFamily="34" charset="0"/>
                  <a:buChar char="•"/>
                </a:pPr>
                <a:r>
                  <a:rPr lang="en-US" sz="2400" dirty="0"/>
                  <a:t>Given that utility maximization is a driving mechanic of group membership, we design an analytical model that maximizes utility to predict group membership changes and stance changes between semesters</a:t>
                </a:r>
              </a:p>
              <a:p>
                <a:pPr marL="342900" indent="-342900">
                  <a:buFont typeface="Arial" panose="020B0604020202020204" pitchFamily="34" charset="0"/>
                  <a:buChar char="•"/>
                </a:pPr>
                <a:r>
                  <a:rPr lang="en-US" sz="2400" dirty="0"/>
                  <a:t>We expand utility by hypothesizing that utility can also incorporate accounting for the time and effort of attending group meetings (as time to dedicate participating in multiple groups is a limited resource)</a:t>
                </a:r>
              </a:p>
              <a:p>
                <a:pPr marL="342900" indent="-342900">
                  <a:buFont typeface="Arial" panose="020B0604020202020204" pitchFamily="34" charset="0"/>
                  <a:buChar char="•"/>
                </a:pPr>
                <a:r>
                  <a:rPr lang="en-US" sz="2400" dirty="0"/>
                  <a:t>This augmented utility is a function of two terms:</a:t>
                </a:r>
              </a:p>
              <a:p>
                <a:pPr marL="800100" lvl="1" indent="-342900">
                  <a:buFont typeface="Arial" panose="020B0604020202020204" pitchFamily="34" charset="0"/>
                  <a:buChar char="•"/>
                </a:pPr>
                <a:r>
                  <a:rPr lang="en-US" sz="2000" dirty="0">
                    <a:solidFill>
                      <a:srgbClr val="0070C0"/>
                    </a:solidFill>
                  </a:rPr>
                  <a:t>Utility of in-group interactions with stance alignments</a:t>
                </a:r>
              </a:p>
              <a:p>
                <a:pPr marL="800100" lvl="1" indent="-342900">
                  <a:buFont typeface="Arial" panose="020B0604020202020204" pitchFamily="34" charset="0"/>
                  <a:buChar char="•"/>
                </a:pPr>
                <a:r>
                  <a:rPr lang="en-US" sz="2000" dirty="0">
                    <a:solidFill>
                      <a:srgbClr val="C00000"/>
                    </a:solidFill>
                  </a:rPr>
                  <a:t>Utility of membership in a given number of groups</a:t>
                </a:r>
              </a:p>
              <a:p>
                <a:pPr marL="342900" indent="-342900">
                  <a:buFont typeface="Arial" panose="020B0604020202020204" pitchFamily="34" charset="0"/>
                  <a:buChar char="•"/>
                </a:pPr>
                <a:r>
                  <a:rPr lang="en-US" sz="2400" dirty="0"/>
                  <a:t>We use a tunable parameter </a:t>
                </a:r>
                <a14:m>
                  <m:oMath xmlns:m="http://schemas.openxmlformats.org/officeDocument/2006/math">
                    <m:r>
                      <a:rPr lang="en-US" sz="2400" i="1" dirty="0" smtClean="0">
                        <a:solidFill>
                          <a:srgbClr val="00B050"/>
                        </a:solidFill>
                        <a:latin typeface="Cambria Math" panose="02040503050406030204" pitchFamily="18" charset="0"/>
                      </a:rPr>
                      <m:t>𝑥</m:t>
                    </m:r>
                  </m:oMath>
                </a14:m>
                <a:r>
                  <a:rPr lang="en-US" sz="2400" dirty="0"/>
                  <a:t> which defines an exchange rate between the two terms</a:t>
                </a:r>
              </a:p>
            </p:txBody>
          </p:sp>
        </mc:Choice>
        <mc:Fallback xmlns="">
          <p:sp>
            <p:nvSpPr>
              <p:cNvPr id="4" name="TextBox 3">
                <a:extLst>
                  <a:ext uri="{FF2B5EF4-FFF2-40B4-BE49-F238E27FC236}">
                    <a16:creationId xmlns:a16="http://schemas.microsoft.com/office/drawing/2014/main" id="{59B8A81F-3442-1B41-A105-64614B851395}"/>
                  </a:ext>
                </a:extLst>
              </p:cNvPr>
              <p:cNvSpPr txBox="1">
                <a:spLocks noRot="1" noChangeAspect="1" noMove="1" noResize="1" noEditPoints="1" noAdjustHandles="1" noChangeArrowheads="1" noChangeShapeType="1" noTextEdit="1"/>
              </p:cNvSpPr>
              <p:nvPr/>
            </p:nvSpPr>
            <p:spPr>
              <a:xfrm>
                <a:off x="324631" y="1145132"/>
                <a:ext cx="10333844" cy="4031873"/>
              </a:xfrm>
              <a:prstGeom prst="rect">
                <a:avLst/>
              </a:prstGeom>
              <a:blipFill>
                <a:blip r:embed="rId2"/>
                <a:stretch>
                  <a:fillRect l="-736" t="-1258" r="-368" b="-2516"/>
                </a:stretch>
              </a:blipFill>
            </p:spPr>
            <p:txBody>
              <a:bodyPr/>
              <a:lstStyle/>
              <a:p>
                <a:r>
                  <a:rPr lang="en-US">
                    <a:noFill/>
                  </a:rPr>
                  <a:t> </a:t>
                </a:r>
              </a:p>
            </p:txBody>
          </p:sp>
        </mc:Fallback>
      </mc:AlternateContent>
      <p:sp>
        <p:nvSpPr>
          <p:cNvPr id="5" name="Title 1">
            <a:extLst>
              <a:ext uri="{FF2B5EF4-FFF2-40B4-BE49-F238E27FC236}">
                <a16:creationId xmlns:a16="http://schemas.microsoft.com/office/drawing/2014/main" id="{98B89B76-2E68-AB4E-BED2-B9429E28367B}"/>
              </a:ext>
            </a:extLst>
          </p:cNvPr>
          <p:cNvSpPr txBox="1">
            <a:spLocks/>
          </p:cNvSpPr>
          <p:nvPr/>
        </p:nvSpPr>
        <p:spPr>
          <a:xfrm>
            <a:off x="167009" y="126084"/>
            <a:ext cx="1143209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C00000"/>
                </a:solidFill>
              </a:rPr>
              <a:t>Analytical model for predictions</a:t>
            </a:r>
          </a:p>
        </p:txBody>
      </p:sp>
      <p:pic>
        <p:nvPicPr>
          <p:cNvPr id="6" name="Picture 5">
            <a:extLst>
              <a:ext uri="{FF2B5EF4-FFF2-40B4-BE49-F238E27FC236}">
                <a16:creationId xmlns:a16="http://schemas.microsoft.com/office/drawing/2014/main" id="{6694C343-CC5B-5147-8B67-E9FD59BFA2AD}"/>
              </a:ext>
            </a:extLst>
          </p:cNvPr>
          <p:cNvPicPr/>
          <p:nvPr/>
        </p:nvPicPr>
        <p:blipFill>
          <a:blip r:embed="rId3"/>
          <a:stretch/>
        </p:blipFill>
        <p:spPr>
          <a:xfrm>
            <a:off x="14500" y="6325863"/>
            <a:ext cx="2743200" cy="493776"/>
          </a:xfrm>
          <a:prstGeom prst="rect">
            <a:avLst/>
          </a:prstGeom>
          <a:ln>
            <a:noFill/>
          </a:ln>
        </p:spPr>
      </p:pic>
      <p:sp>
        <p:nvSpPr>
          <p:cNvPr id="7" name="Slide Number Placeholder 13">
            <a:extLst>
              <a:ext uri="{FF2B5EF4-FFF2-40B4-BE49-F238E27FC236}">
                <a16:creationId xmlns:a16="http://schemas.microsoft.com/office/drawing/2014/main" id="{A4825CFB-74ED-7A4C-B59D-B5A71CA3BD99}"/>
              </a:ext>
            </a:extLst>
          </p:cNvPr>
          <p:cNvSpPr>
            <a:spLocks noGrp="1"/>
          </p:cNvSpPr>
          <p:nvPr>
            <p:ph type="sldNum" sz="quarter" idx="12"/>
          </p:nvPr>
        </p:nvSpPr>
        <p:spPr>
          <a:xfrm>
            <a:off x="9349636" y="6486077"/>
            <a:ext cx="2743200" cy="365125"/>
          </a:xfrm>
        </p:spPr>
        <p:txBody>
          <a:bodyPr/>
          <a:lstStyle/>
          <a:p>
            <a:pPr algn="ctr"/>
            <a:fld id="{5E1D2DF7-6972-1645-9CCD-4244C2539667}" type="slidenum">
              <a:rPr lang="en-US" smtClean="0"/>
              <a:pPr algn="ctr"/>
              <a:t>21</a:t>
            </a:fld>
            <a:endParaRPr lang="en-US" dirty="0"/>
          </a:p>
        </p:txBody>
      </p:sp>
    </p:spTree>
    <p:extLst>
      <p:ext uri="{BB962C8B-B14F-4D97-AF65-F5344CB8AC3E}">
        <p14:creationId xmlns:p14="http://schemas.microsoft.com/office/powerpoint/2010/main" val="33024774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1C089F2F-58F4-114E-B098-0E0E6C036AB3}"/>
                  </a:ext>
                </a:extLst>
              </p:cNvPr>
              <p:cNvSpPr txBox="1"/>
              <p:nvPr/>
            </p:nvSpPr>
            <p:spPr>
              <a:xfrm>
                <a:off x="324631" y="1145132"/>
                <a:ext cx="10333844" cy="4166910"/>
              </a:xfrm>
              <a:prstGeom prst="rect">
                <a:avLst/>
              </a:prstGeom>
              <a:noFill/>
            </p:spPr>
            <p:txBody>
              <a:bodyPr wrap="square" rtlCol="0">
                <a:spAutoFit/>
              </a:bodyPr>
              <a:lstStyle/>
              <a:p>
                <a:pPr marL="342900" indent="-342900">
                  <a:buFont typeface="Arial" panose="020B0604020202020204" pitchFamily="34" charset="0"/>
                  <a:buChar char="•"/>
                </a:pPr>
                <a:r>
                  <a:rPr lang="en-US" sz="2400" dirty="0"/>
                  <a:t>We sum these two terms to yield the </a:t>
                </a:r>
                <a:r>
                  <a:rPr lang="en-US" sz="2400" b="1" dirty="0"/>
                  <a:t>augmented utility</a:t>
                </a:r>
                <a:r>
                  <a:rPr lang="en-US" sz="2400" dirty="0"/>
                  <a:t>:</a:t>
                </a:r>
              </a:p>
              <a:p>
                <a:endParaRPr lang="en-US" sz="2400" dirty="0"/>
              </a:p>
              <a:p>
                <a:pPr algn="ctr"/>
                <a14:m>
                  <m:oMathPara xmlns:m="http://schemas.openxmlformats.org/officeDocument/2006/math">
                    <m:oMathParaPr>
                      <m:jc m:val="centerGroup"/>
                    </m:oMathParaPr>
                    <m:oMath xmlns:m="http://schemas.openxmlformats.org/officeDocument/2006/math">
                      <m:sSubSup>
                        <m:sSubSupPr>
                          <m:ctrlPr>
                            <a:rPr lang="en-US" sz="2400" i="1" smtClean="0">
                              <a:latin typeface="Cambria Math" panose="02040503050406030204" pitchFamily="18" charset="0"/>
                            </a:rPr>
                          </m:ctrlPr>
                        </m:sSubSupPr>
                        <m:e>
                          <m:r>
                            <a:rPr lang="en-US" sz="2400" b="0" i="1" smtClean="0">
                              <a:latin typeface="Cambria Math" panose="02040503050406030204" pitchFamily="18" charset="0"/>
                            </a:rPr>
                            <m:t>𝑓</m:t>
                          </m:r>
                        </m:e>
                        <m:sub>
                          <m:r>
                            <a:rPr lang="en-US" sz="2400" b="0" i="1" smtClean="0">
                              <a:latin typeface="Cambria Math" panose="02040503050406030204" pitchFamily="18" charset="0"/>
                            </a:rPr>
                            <m:t>𝑣</m:t>
                          </m:r>
                        </m:sub>
                        <m:sup>
                          <m:r>
                            <a:rPr lang="en-US" sz="2400" b="0" i="1" smtClean="0">
                              <a:latin typeface="Cambria Math" panose="02040503050406030204" pitchFamily="18" charset="0"/>
                            </a:rPr>
                            <m:t>𝑢</m:t>
                          </m:r>
                        </m:sup>
                      </m:sSubSup>
                      <m:r>
                        <a:rPr lang="en-US" sz="2400" b="0" i="1" smtClean="0">
                          <a:latin typeface="Cambria Math" panose="02040503050406030204" pitchFamily="18" charset="0"/>
                        </a:rPr>
                        <m:t>=</m:t>
                      </m:r>
                      <m:r>
                        <a:rPr lang="en-US" sz="2400" b="0" i="1" smtClean="0">
                          <a:solidFill>
                            <a:srgbClr val="00B050"/>
                          </a:solidFill>
                          <a:latin typeface="Cambria Math" panose="02040503050406030204" pitchFamily="18" charset="0"/>
                        </a:rPr>
                        <m:t>𝑥</m:t>
                      </m:r>
                      <m:sSup>
                        <m:sSupPr>
                          <m:ctrlPr>
                            <a:rPr lang="en-US" sz="2400" b="0" i="1" smtClean="0">
                              <a:solidFill>
                                <a:srgbClr val="C00000"/>
                              </a:solidFill>
                              <a:latin typeface="Cambria Math" panose="02040503050406030204" pitchFamily="18" charset="0"/>
                            </a:rPr>
                          </m:ctrlPr>
                        </m:sSupPr>
                        <m:e>
                          <m:r>
                            <a:rPr lang="en-US" sz="2400" b="0" i="1" smtClean="0">
                              <a:solidFill>
                                <a:srgbClr val="C00000"/>
                              </a:solidFill>
                              <a:latin typeface="Cambria Math" panose="02040503050406030204" pitchFamily="18" charset="0"/>
                            </a:rPr>
                            <m:t>𝑓</m:t>
                          </m:r>
                        </m:e>
                        <m:sup>
                          <m:r>
                            <a:rPr lang="en-US" sz="2400" b="0" i="1" smtClean="0">
                              <a:solidFill>
                                <a:srgbClr val="C00000"/>
                              </a:solidFill>
                              <a:latin typeface="Cambria Math" panose="02040503050406030204" pitchFamily="18" charset="0"/>
                            </a:rPr>
                            <m:t>𝑔</m:t>
                          </m:r>
                        </m:sup>
                      </m:sSup>
                      <m:d>
                        <m:dPr>
                          <m:ctrlPr>
                            <a:rPr lang="en-US" sz="2400" b="0" i="1" smtClean="0">
                              <a:solidFill>
                                <a:srgbClr val="C00000"/>
                              </a:solidFill>
                              <a:latin typeface="Cambria Math" panose="02040503050406030204" pitchFamily="18" charset="0"/>
                            </a:rPr>
                          </m:ctrlPr>
                        </m:dPr>
                        <m:e>
                          <m:r>
                            <a:rPr lang="en-US" sz="2400" b="0" i="1" smtClean="0">
                              <a:solidFill>
                                <a:srgbClr val="C00000"/>
                              </a:solidFill>
                              <a:latin typeface="Cambria Math" panose="02040503050406030204" pitchFamily="18" charset="0"/>
                            </a:rPr>
                            <m:t>𝑣</m:t>
                          </m:r>
                        </m:e>
                      </m:d>
                      <m:r>
                        <a:rPr lang="en-US" sz="2400" b="0" i="1" smtClean="0">
                          <a:latin typeface="Cambria Math" panose="02040503050406030204" pitchFamily="18" charset="0"/>
                        </a:rPr>
                        <m:t>+</m:t>
                      </m:r>
                      <m:sSup>
                        <m:sSupPr>
                          <m:ctrlPr>
                            <a:rPr lang="en-US" sz="2400" b="0" i="1" smtClean="0">
                              <a:solidFill>
                                <a:srgbClr val="0070C0"/>
                              </a:solidFill>
                              <a:latin typeface="Cambria Math" panose="02040503050406030204" pitchFamily="18" charset="0"/>
                            </a:rPr>
                          </m:ctrlPr>
                        </m:sSupPr>
                        <m:e>
                          <m:r>
                            <a:rPr lang="en-US" sz="2400" b="0" i="1" smtClean="0">
                              <a:solidFill>
                                <a:srgbClr val="0070C0"/>
                              </a:solidFill>
                              <a:latin typeface="Cambria Math" panose="02040503050406030204" pitchFamily="18" charset="0"/>
                            </a:rPr>
                            <m:t>𝑓</m:t>
                          </m:r>
                        </m:e>
                        <m:sup>
                          <m:r>
                            <a:rPr lang="en-US" sz="2400" b="0" i="1" smtClean="0">
                              <a:solidFill>
                                <a:srgbClr val="0070C0"/>
                              </a:solidFill>
                              <a:latin typeface="Cambria Math" panose="02040503050406030204" pitchFamily="18" charset="0"/>
                            </a:rPr>
                            <m:t>𝑖</m:t>
                          </m:r>
                        </m:sup>
                      </m:sSup>
                      <m:r>
                        <a:rPr lang="en-US" sz="2400" b="0" i="1" smtClean="0">
                          <a:solidFill>
                            <a:srgbClr val="0070C0"/>
                          </a:solidFill>
                          <a:latin typeface="Cambria Math" panose="02040503050406030204" pitchFamily="18" charset="0"/>
                        </a:rPr>
                        <m:t>(</m:t>
                      </m:r>
                      <m:r>
                        <a:rPr lang="en-US" sz="2400" b="0" i="1" smtClean="0">
                          <a:solidFill>
                            <a:srgbClr val="0070C0"/>
                          </a:solidFill>
                          <a:latin typeface="Cambria Math" panose="02040503050406030204" pitchFamily="18" charset="0"/>
                        </a:rPr>
                        <m:t>𝑣</m:t>
                      </m:r>
                      <m:r>
                        <a:rPr lang="en-US" sz="2400" b="0" i="1" smtClean="0">
                          <a:solidFill>
                            <a:srgbClr val="0070C0"/>
                          </a:solidFill>
                          <a:latin typeface="Cambria Math" panose="02040503050406030204" pitchFamily="18" charset="0"/>
                        </a:rPr>
                        <m:t>)</m:t>
                      </m:r>
                    </m:oMath>
                  </m:oMathPara>
                </a14:m>
                <a:endParaRPr lang="en-US" sz="2400" dirty="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We use the first two semester boundaries in </a:t>
                </a:r>
                <a:r>
                  <a:rPr lang="en-US" sz="2400" dirty="0" err="1"/>
                  <a:t>NetSense</a:t>
                </a:r>
                <a:r>
                  <a:rPr lang="en-US" sz="2400" dirty="0"/>
                  <a:t> as training data, with the last semester boundary as testing data</a:t>
                </a:r>
              </a:p>
              <a:p>
                <a:pPr marL="342900" indent="-342900">
                  <a:buFont typeface="Arial" panose="020B0604020202020204" pitchFamily="34" charset="0"/>
                  <a:buChar char="•"/>
                </a:pPr>
                <a:r>
                  <a:rPr lang="en-US" sz="2400" dirty="0"/>
                  <a:t>Using the training data, we globally solve for an optimized </a:t>
                </a:r>
                <a14:m>
                  <m:oMath xmlns:m="http://schemas.openxmlformats.org/officeDocument/2006/math">
                    <m:r>
                      <a:rPr lang="en-US" sz="2400" i="1" dirty="0">
                        <a:latin typeface="Cambria Math" panose="02040503050406030204" pitchFamily="18" charset="0"/>
                      </a:rPr>
                      <m:t>𝑥</m:t>
                    </m:r>
                  </m:oMath>
                </a14:m>
                <a:r>
                  <a:rPr lang="en-US" sz="2400" dirty="0"/>
                  <a:t>, finding </a:t>
                </a:r>
                <a14:m>
                  <m:oMath xmlns:m="http://schemas.openxmlformats.org/officeDocument/2006/math">
                    <m:r>
                      <a:rPr lang="en-US" sz="2400" i="1">
                        <a:latin typeface="Cambria Math" panose="02040503050406030204" pitchFamily="18" charset="0"/>
                      </a:rPr>
                      <m:t>𝑥</m:t>
                    </m:r>
                    <m:r>
                      <a:rPr lang="en-US" sz="2400" i="1">
                        <a:latin typeface="Cambria Math" panose="02040503050406030204" pitchFamily="18" charset="0"/>
                      </a:rPr>
                      <m:t>=1.4095×</m:t>
                    </m:r>
                    <m:sSup>
                      <m:sSupPr>
                        <m:ctrlPr>
                          <a:rPr lang="en-US" sz="2400" i="1">
                            <a:latin typeface="Cambria Math" panose="02040503050406030204" pitchFamily="18" charset="0"/>
                            <a:ea typeface="Cambria Math" panose="02040503050406030204" pitchFamily="18" charset="0"/>
                          </a:rPr>
                        </m:ctrlPr>
                      </m:sSupPr>
                      <m:e>
                        <m:r>
                          <a:rPr lang="en-US" sz="2400" i="1">
                            <a:latin typeface="Cambria Math" panose="02040503050406030204" pitchFamily="18" charset="0"/>
                            <a:ea typeface="Cambria Math" panose="02040503050406030204" pitchFamily="18" charset="0"/>
                          </a:rPr>
                          <m:t>10</m:t>
                        </m:r>
                      </m:e>
                      <m:sup>
                        <m:r>
                          <a:rPr lang="en-US" sz="2400" i="1">
                            <a:latin typeface="Cambria Math" panose="02040503050406030204" pitchFamily="18" charset="0"/>
                            <a:ea typeface="Cambria Math" panose="02040503050406030204" pitchFamily="18" charset="0"/>
                          </a:rPr>
                          <m:t>−4</m:t>
                        </m:r>
                      </m:sup>
                    </m:sSup>
                  </m:oMath>
                </a14:m>
                <a:endParaRPr lang="en-US" sz="2400" dirty="0"/>
              </a:p>
            </p:txBody>
          </p:sp>
        </mc:Choice>
        <mc:Fallback xmlns="">
          <p:sp>
            <p:nvSpPr>
              <p:cNvPr id="4" name="TextBox 3">
                <a:extLst>
                  <a:ext uri="{FF2B5EF4-FFF2-40B4-BE49-F238E27FC236}">
                    <a16:creationId xmlns:a16="http://schemas.microsoft.com/office/drawing/2014/main" id="{1C089F2F-58F4-114E-B098-0E0E6C036AB3}"/>
                  </a:ext>
                </a:extLst>
              </p:cNvPr>
              <p:cNvSpPr txBox="1">
                <a:spLocks noRot="1" noChangeAspect="1" noMove="1" noResize="1" noEditPoints="1" noAdjustHandles="1" noChangeArrowheads="1" noChangeShapeType="1" noTextEdit="1"/>
              </p:cNvSpPr>
              <p:nvPr/>
            </p:nvSpPr>
            <p:spPr>
              <a:xfrm>
                <a:off x="324631" y="1145132"/>
                <a:ext cx="10333844" cy="4166910"/>
              </a:xfrm>
              <a:prstGeom prst="rect">
                <a:avLst/>
              </a:prstGeom>
              <a:blipFill>
                <a:blip r:embed="rId2"/>
                <a:stretch>
                  <a:fillRect l="-736" t="-1216"/>
                </a:stretch>
              </a:blipFill>
            </p:spPr>
            <p:txBody>
              <a:bodyPr/>
              <a:lstStyle/>
              <a:p>
                <a:r>
                  <a:rPr lang="en-US">
                    <a:noFill/>
                  </a:rPr>
                  <a:t> </a:t>
                </a:r>
              </a:p>
            </p:txBody>
          </p:sp>
        </mc:Fallback>
      </mc:AlternateContent>
      <p:sp>
        <p:nvSpPr>
          <p:cNvPr id="5" name="Title 1">
            <a:extLst>
              <a:ext uri="{FF2B5EF4-FFF2-40B4-BE49-F238E27FC236}">
                <a16:creationId xmlns:a16="http://schemas.microsoft.com/office/drawing/2014/main" id="{F30D6AA6-E662-584B-A3D3-31AA8158D202}"/>
              </a:ext>
            </a:extLst>
          </p:cNvPr>
          <p:cNvSpPr txBox="1">
            <a:spLocks/>
          </p:cNvSpPr>
          <p:nvPr/>
        </p:nvSpPr>
        <p:spPr>
          <a:xfrm>
            <a:off x="167009" y="126084"/>
            <a:ext cx="1143209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C00000"/>
                </a:solidFill>
              </a:rPr>
              <a:t>Augmented utility</a:t>
            </a:r>
          </a:p>
        </p:txBody>
      </p:sp>
      <p:pic>
        <p:nvPicPr>
          <p:cNvPr id="6" name="Picture 5">
            <a:extLst>
              <a:ext uri="{FF2B5EF4-FFF2-40B4-BE49-F238E27FC236}">
                <a16:creationId xmlns:a16="http://schemas.microsoft.com/office/drawing/2014/main" id="{FDC68AB8-368F-B74F-9066-C1E5B8EF30FD}"/>
              </a:ext>
            </a:extLst>
          </p:cNvPr>
          <p:cNvPicPr/>
          <p:nvPr/>
        </p:nvPicPr>
        <p:blipFill>
          <a:blip r:embed="rId3"/>
          <a:stretch/>
        </p:blipFill>
        <p:spPr>
          <a:xfrm>
            <a:off x="14500" y="6325863"/>
            <a:ext cx="2743200" cy="493776"/>
          </a:xfrm>
          <a:prstGeom prst="rect">
            <a:avLst/>
          </a:prstGeom>
          <a:ln>
            <a:noFill/>
          </a:ln>
        </p:spPr>
      </p:pic>
      <p:sp>
        <p:nvSpPr>
          <p:cNvPr id="7" name="Slide Number Placeholder 13">
            <a:extLst>
              <a:ext uri="{FF2B5EF4-FFF2-40B4-BE49-F238E27FC236}">
                <a16:creationId xmlns:a16="http://schemas.microsoft.com/office/drawing/2014/main" id="{FD5E202C-B346-1F48-85F3-AB70A8E897B4}"/>
              </a:ext>
            </a:extLst>
          </p:cNvPr>
          <p:cNvSpPr>
            <a:spLocks noGrp="1"/>
          </p:cNvSpPr>
          <p:nvPr>
            <p:ph type="sldNum" sz="quarter" idx="12"/>
          </p:nvPr>
        </p:nvSpPr>
        <p:spPr>
          <a:xfrm>
            <a:off x="9349636" y="6486077"/>
            <a:ext cx="2743200" cy="365125"/>
          </a:xfrm>
        </p:spPr>
        <p:txBody>
          <a:bodyPr/>
          <a:lstStyle/>
          <a:p>
            <a:pPr algn="ctr"/>
            <a:fld id="{5E1D2DF7-6972-1645-9CCD-4244C2539667}" type="slidenum">
              <a:rPr lang="en-US" smtClean="0"/>
              <a:pPr algn="ctr"/>
              <a:t>22</a:t>
            </a:fld>
            <a:endParaRPr lang="en-US" dirty="0"/>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DA55F0D0-7CBD-7A4F-A3A9-AE2B6A0E7E75}"/>
                  </a:ext>
                </a:extLst>
              </p:cNvPr>
              <p:cNvSpPr txBox="1"/>
              <p:nvPr/>
            </p:nvSpPr>
            <p:spPr>
              <a:xfrm>
                <a:off x="637416" y="3051164"/>
                <a:ext cx="3809893"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2000" i="1" smtClean="0">
                              <a:solidFill>
                                <a:srgbClr val="C00000"/>
                              </a:solidFill>
                              <a:latin typeface="Cambria Math" panose="02040503050406030204" pitchFamily="18" charset="0"/>
                            </a:rPr>
                          </m:ctrlPr>
                        </m:sSupPr>
                        <m:e>
                          <m:r>
                            <a:rPr lang="en-US" sz="2000" i="1">
                              <a:solidFill>
                                <a:srgbClr val="C00000"/>
                              </a:solidFill>
                              <a:latin typeface="Cambria Math" panose="02040503050406030204" pitchFamily="18" charset="0"/>
                            </a:rPr>
                            <m:t>𝑓</m:t>
                          </m:r>
                        </m:e>
                        <m:sup>
                          <m:r>
                            <a:rPr lang="en-US" sz="2000" i="1">
                              <a:solidFill>
                                <a:srgbClr val="C00000"/>
                              </a:solidFill>
                              <a:latin typeface="Cambria Math" panose="02040503050406030204" pitchFamily="18" charset="0"/>
                            </a:rPr>
                            <m:t>𝑔</m:t>
                          </m:r>
                        </m:sup>
                      </m:sSup>
                      <m:d>
                        <m:dPr>
                          <m:ctrlPr>
                            <a:rPr lang="en-US" sz="2000" i="1">
                              <a:solidFill>
                                <a:srgbClr val="C00000"/>
                              </a:solidFill>
                              <a:latin typeface="Cambria Math" panose="02040503050406030204" pitchFamily="18" charset="0"/>
                            </a:rPr>
                          </m:ctrlPr>
                        </m:dPr>
                        <m:e>
                          <m:r>
                            <a:rPr lang="en-US" sz="2000" i="1">
                              <a:solidFill>
                                <a:srgbClr val="C00000"/>
                              </a:solidFill>
                              <a:latin typeface="Cambria Math" panose="02040503050406030204" pitchFamily="18" charset="0"/>
                            </a:rPr>
                            <m:t>𝑣</m:t>
                          </m:r>
                        </m:e>
                      </m:d>
                      <m:r>
                        <a:rPr lang="en-US" sz="2000" i="1">
                          <a:solidFill>
                            <a:srgbClr val="C00000"/>
                          </a:solidFill>
                          <a:latin typeface="Cambria Math" panose="02040503050406030204" pitchFamily="18" charset="0"/>
                        </a:rPr>
                        <m:t>=</m:t>
                      </m:r>
                      <m:sSub>
                        <m:sSubPr>
                          <m:ctrlPr>
                            <a:rPr lang="en-US" sz="2000" i="1">
                              <a:solidFill>
                                <a:srgbClr val="C00000"/>
                              </a:solidFill>
                              <a:latin typeface="Cambria Math" panose="02040503050406030204" pitchFamily="18" charset="0"/>
                            </a:rPr>
                          </m:ctrlPr>
                        </m:sSubPr>
                        <m:e>
                          <m:r>
                            <a:rPr lang="en-US" sz="2000" i="1">
                              <a:solidFill>
                                <a:srgbClr val="C00000"/>
                              </a:solidFill>
                              <a:latin typeface="Cambria Math" panose="02040503050406030204" pitchFamily="18" charset="0"/>
                            </a:rPr>
                            <m:t>𝑊</m:t>
                          </m:r>
                        </m:e>
                        <m:sub>
                          <m:r>
                            <a:rPr lang="en-US" sz="2000" i="1">
                              <a:solidFill>
                                <a:srgbClr val="C00000"/>
                              </a:solidFill>
                              <a:latin typeface="Cambria Math" panose="02040503050406030204" pitchFamily="18" charset="0"/>
                            </a:rPr>
                            <m:t>𝑣</m:t>
                          </m:r>
                        </m:sub>
                      </m:sSub>
                      <m:r>
                        <a:rPr lang="en-US" sz="2000" i="1">
                          <a:solidFill>
                            <a:srgbClr val="C00000"/>
                          </a:solidFill>
                          <a:latin typeface="Cambria Math" panose="02040503050406030204" pitchFamily="18" charset="0"/>
                        </a:rPr>
                        <m:t>(2</m:t>
                      </m:r>
                      <m:acc>
                        <m:accPr>
                          <m:chr m:val="̅"/>
                          <m:ctrlPr>
                            <a:rPr lang="en-US" sz="2000" i="1">
                              <a:solidFill>
                                <a:srgbClr val="C00000"/>
                              </a:solidFill>
                              <a:latin typeface="Cambria Math" panose="02040503050406030204" pitchFamily="18" charset="0"/>
                            </a:rPr>
                          </m:ctrlPr>
                        </m:accPr>
                        <m:e>
                          <m:r>
                            <a:rPr lang="en-US" sz="2000" i="1">
                              <a:solidFill>
                                <a:srgbClr val="C00000"/>
                              </a:solidFill>
                              <a:latin typeface="Cambria Math" panose="02040503050406030204" pitchFamily="18" charset="0"/>
                            </a:rPr>
                            <m:t>𝑊</m:t>
                          </m:r>
                        </m:e>
                      </m:acc>
                      <m:r>
                        <a:rPr lang="en-US" sz="2000" i="1">
                          <a:solidFill>
                            <a:srgbClr val="C00000"/>
                          </a:solidFill>
                          <a:latin typeface="Cambria Math" panose="02040503050406030204" pitchFamily="18" charset="0"/>
                        </a:rPr>
                        <m:t>−</m:t>
                      </m:r>
                      <m:sSub>
                        <m:sSubPr>
                          <m:ctrlPr>
                            <a:rPr lang="en-US" sz="2000" i="1">
                              <a:solidFill>
                                <a:srgbClr val="C00000"/>
                              </a:solidFill>
                              <a:latin typeface="Cambria Math" panose="02040503050406030204" pitchFamily="18" charset="0"/>
                            </a:rPr>
                          </m:ctrlPr>
                        </m:sSubPr>
                        <m:e>
                          <m:r>
                            <a:rPr lang="en-US" sz="2000" i="1">
                              <a:solidFill>
                                <a:srgbClr val="C00000"/>
                              </a:solidFill>
                              <a:latin typeface="Cambria Math" panose="02040503050406030204" pitchFamily="18" charset="0"/>
                            </a:rPr>
                            <m:t>𝑊</m:t>
                          </m:r>
                        </m:e>
                        <m:sub>
                          <m:r>
                            <a:rPr lang="en-US" sz="2000" i="1">
                              <a:solidFill>
                                <a:srgbClr val="C00000"/>
                              </a:solidFill>
                              <a:latin typeface="Cambria Math" panose="02040503050406030204" pitchFamily="18" charset="0"/>
                            </a:rPr>
                            <m:t>𝑣</m:t>
                          </m:r>
                        </m:sub>
                      </m:sSub>
                      <m:r>
                        <a:rPr lang="en-US" sz="2000" i="1">
                          <a:solidFill>
                            <a:srgbClr val="C00000"/>
                          </a:solidFill>
                          <a:latin typeface="Cambria Math" panose="02040503050406030204" pitchFamily="18" charset="0"/>
                        </a:rPr>
                        <m:t>)</m:t>
                      </m:r>
                    </m:oMath>
                  </m:oMathPara>
                </a14:m>
                <a:endParaRPr lang="en-US" sz="2000" dirty="0">
                  <a:solidFill>
                    <a:srgbClr val="C00000"/>
                  </a:solidFill>
                </a:endParaRPr>
              </a:p>
            </p:txBody>
          </p:sp>
        </mc:Choice>
        <mc:Fallback xmlns="">
          <p:sp>
            <p:nvSpPr>
              <p:cNvPr id="3" name="TextBox 2">
                <a:extLst>
                  <a:ext uri="{FF2B5EF4-FFF2-40B4-BE49-F238E27FC236}">
                    <a16:creationId xmlns:a16="http://schemas.microsoft.com/office/drawing/2014/main" id="{DA55F0D0-7CBD-7A4F-A3A9-AE2B6A0E7E75}"/>
                  </a:ext>
                </a:extLst>
              </p:cNvPr>
              <p:cNvSpPr txBox="1">
                <a:spLocks noRot="1" noChangeAspect="1" noMove="1" noResize="1" noEditPoints="1" noAdjustHandles="1" noChangeArrowheads="1" noChangeShapeType="1" noTextEdit="1"/>
              </p:cNvSpPr>
              <p:nvPr/>
            </p:nvSpPr>
            <p:spPr>
              <a:xfrm>
                <a:off x="637416" y="3051164"/>
                <a:ext cx="3809893" cy="400110"/>
              </a:xfrm>
              <a:prstGeom prst="rect">
                <a:avLst/>
              </a:prstGeom>
              <a:blipFill>
                <a:blip r:embed="rId4"/>
                <a:stretch>
                  <a:fillRect b="-12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D486AFFA-BAC4-304A-99DB-72B4B000EA59}"/>
                  </a:ext>
                </a:extLst>
              </p:cNvPr>
              <p:cNvSpPr txBox="1"/>
              <p:nvPr/>
            </p:nvSpPr>
            <p:spPr>
              <a:xfrm>
                <a:off x="6899564" y="2992582"/>
                <a:ext cx="3308405" cy="69916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2000" i="1" smtClean="0">
                              <a:solidFill>
                                <a:srgbClr val="0070C0"/>
                              </a:solidFill>
                              <a:latin typeface="Cambria Math" panose="02040503050406030204" pitchFamily="18" charset="0"/>
                            </a:rPr>
                          </m:ctrlPr>
                        </m:sSupPr>
                        <m:e>
                          <m:r>
                            <a:rPr lang="en-US" sz="2000" i="1">
                              <a:solidFill>
                                <a:srgbClr val="0070C0"/>
                              </a:solidFill>
                              <a:latin typeface="Cambria Math" panose="02040503050406030204" pitchFamily="18" charset="0"/>
                            </a:rPr>
                            <m:t>𝑓</m:t>
                          </m:r>
                        </m:e>
                        <m:sup>
                          <m:r>
                            <a:rPr lang="en-US" sz="2000" i="1">
                              <a:solidFill>
                                <a:srgbClr val="0070C0"/>
                              </a:solidFill>
                              <a:latin typeface="Cambria Math" panose="02040503050406030204" pitchFamily="18" charset="0"/>
                            </a:rPr>
                            <m:t>𝑖</m:t>
                          </m:r>
                        </m:sup>
                      </m:sSup>
                      <m:d>
                        <m:dPr>
                          <m:ctrlPr>
                            <a:rPr lang="en-US" sz="2000" i="1">
                              <a:solidFill>
                                <a:srgbClr val="0070C0"/>
                              </a:solidFill>
                              <a:latin typeface="Cambria Math" panose="02040503050406030204" pitchFamily="18" charset="0"/>
                            </a:rPr>
                          </m:ctrlPr>
                        </m:dPr>
                        <m:e>
                          <m:r>
                            <a:rPr lang="en-US" sz="2000" i="1">
                              <a:solidFill>
                                <a:srgbClr val="0070C0"/>
                              </a:solidFill>
                              <a:latin typeface="Cambria Math" panose="02040503050406030204" pitchFamily="18" charset="0"/>
                            </a:rPr>
                            <m:t>𝑣</m:t>
                          </m:r>
                        </m:e>
                      </m:d>
                      <m:r>
                        <a:rPr lang="en-US" sz="2000" i="1">
                          <a:solidFill>
                            <a:srgbClr val="0070C0"/>
                          </a:solidFill>
                          <a:latin typeface="Cambria Math" panose="02040503050406030204" pitchFamily="18" charset="0"/>
                        </a:rPr>
                        <m:t>=</m:t>
                      </m:r>
                      <m:nary>
                        <m:naryPr>
                          <m:chr m:val="∑"/>
                          <m:limLoc m:val="subSup"/>
                          <m:supHide m:val="on"/>
                          <m:ctrlPr>
                            <a:rPr lang="en-US" sz="2000" i="1">
                              <a:solidFill>
                                <a:srgbClr val="0070C0"/>
                              </a:solidFill>
                              <a:latin typeface="Cambria Math" panose="02040503050406030204" pitchFamily="18" charset="0"/>
                            </a:rPr>
                          </m:ctrlPr>
                        </m:naryPr>
                        <m:sub>
                          <m:r>
                            <m:rPr>
                              <m:brk m:alnAt="9"/>
                            </m:rPr>
                            <a:rPr lang="en-US" sz="2000" i="1">
                              <a:solidFill>
                                <a:srgbClr val="0070C0"/>
                              </a:solidFill>
                              <a:latin typeface="Cambria Math" panose="02040503050406030204" pitchFamily="18" charset="0"/>
                            </a:rPr>
                            <m:t>𝑔</m:t>
                          </m:r>
                          <m:r>
                            <a:rPr lang="en-US" sz="2000" i="1">
                              <a:solidFill>
                                <a:srgbClr val="0070C0"/>
                              </a:solidFill>
                              <a:latin typeface="Cambria Math" panose="02040503050406030204" pitchFamily="18" charset="0"/>
                              <a:ea typeface="Cambria Math" panose="02040503050406030204" pitchFamily="18" charset="0"/>
                            </a:rPr>
                            <m:t>∈</m:t>
                          </m:r>
                          <m:sSub>
                            <m:sSubPr>
                              <m:ctrlPr>
                                <a:rPr lang="en-US" sz="2000" i="1">
                                  <a:solidFill>
                                    <a:srgbClr val="0070C0"/>
                                  </a:solidFill>
                                  <a:latin typeface="Cambria Math" panose="02040503050406030204" pitchFamily="18" charset="0"/>
                                  <a:ea typeface="Cambria Math" panose="02040503050406030204" pitchFamily="18" charset="0"/>
                                </a:rPr>
                              </m:ctrlPr>
                            </m:sSubPr>
                            <m:e>
                              <m:r>
                                <a:rPr lang="en-US" sz="2000" i="1">
                                  <a:solidFill>
                                    <a:srgbClr val="0070C0"/>
                                  </a:solidFill>
                                  <a:latin typeface="Cambria Math" panose="02040503050406030204" pitchFamily="18" charset="0"/>
                                  <a:ea typeface="Cambria Math" panose="02040503050406030204" pitchFamily="18" charset="0"/>
                                </a:rPr>
                                <m:t>𝐺</m:t>
                              </m:r>
                            </m:e>
                            <m:sub>
                              <m:r>
                                <a:rPr lang="en-US" sz="2000" i="1">
                                  <a:solidFill>
                                    <a:srgbClr val="0070C0"/>
                                  </a:solidFill>
                                  <a:latin typeface="Cambria Math" panose="02040503050406030204" pitchFamily="18" charset="0"/>
                                  <a:ea typeface="Cambria Math" panose="02040503050406030204" pitchFamily="18" charset="0"/>
                                </a:rPr>
                                <m:t>𝑣</m:t>
                              </m:r>
                            </m:sub>
                          </m:sSub>
                        </m:sub>
                        <m:sup/>
                        <m:e>
                          <m:nary>
                            <m:naryPr>
                              <m:chr m:val="∑"/>
                              <m:limLoc m:val="subSup"/>
                              <m:supHide m:val="on"/>
                              <m:ctrlPr>
                                <a:rPr lang="en-US" sz="2000" i="1">
                                  <a:solidFill>
                                    <a:srgbClr val="0070C0"/>
                                  </a:solidFill>
                                  <a:latin typeface="Cambria Math" panose="02040503050406030204" pitchFamily="18" charset="0"/>
                                </a:rPr>
                              </m:ctrlPr>
                            </m:naryPr>
                            <m:sub>
                              <m:r>
                                <m:rPr>
                                  <m:brk m:alnAt="9"/>
                                </m:rPr>
                                <a:rPr lang="en-US" sz="2000" i="1">
                                  <a:solidFill>
                                    <a:srgbClr val="0070C0"/>
                                  </a:solidFill>
                                  <a:latin typeface="Cambria Math" panose="02040503050406030204" pitchFamily="18" charset="0"/>
                                </a:rPr>
                                <m:t>𝑎</m:t>
                              </m:r>
                              <m:r>
                                <a:rPr lang="en-US" sz="2000" i="1">
                                  <a:solidFill>
                                    <a:srgbClr val="0070C0"/>
                                  </a:solidFill>
                                  <a:latin typeface="Cambria Math" panose="02040503050406030204" pitchFamily="18" charset="0"/>
                                </a:rPr>
                                <m:t>∈</m:t>
                              </m:r>
                              <m:r>
                                <a:rPr lang="en-US" sz="2000" i="1">
                                  <a:solidFill>
                                    <a:srgbClr val="0070C0"/>
                                  </a:solidFill>
                                  <a:latin typeface="Cambria Math" panose="02040503050406030204" pitchFamily="18" charset="0"/>
                                </a:rPr>
                                <m:t>𝐴</m:t>
                              </m:r>
                            </m:sub>
                            <m:sup/>
                            <m:e>
                              <m:sSub>
                                <m:sSubPr>
                                  <m:ctrlPr>
                                    <a:rPr lang="en-US" sz="2000" i="1">
                                      <a:solidFill>
                                        <a:srgbClr val="0070C0"/>
                                      </a:solidFill>
                                      <a:latin typeface="Cambria Math" panose="02040503050406030204" pitchFamily="18" charset="0"/>
                                    </a:rPr>
                                  </m:ctrlPr>
                                </m:sSubPr>
                                <m:e>
                                  <m:r>
                                    <a:rPr lang="en-US" sz="2000" i="1">
                                      <a:solidFill>
                                        <a:srgbClr val="0070C0"/>
                                      </a:solidFill>
                                      <a:latin typeface="Cambria Math" panose="02040503050406030204" pitchFamily="18" charset="0"/>
                                    </a:rPr>
                                    <m:t>𝑢</m:t>
                                  </m:r>
                                </m:e>
                                <m:sub>
                                  <m:r>
                                    <a:rPr lang="en-US" sz="2000" i="1">
                                      <a:solidFill>
                                        <a:srgbClr val="0070C0"/>
                                      </a:solidFill>
                                      <a:latin typeface="Cambria Math" panose="02040503050406030204" pitchFamily="18" charset="0"/>
                                    </a:rPr>
                                    <m:t>𝑣</m:t>
                                  </m:r>
                                  <m:r>
                                    <a:rPr lang="en-US" sz="2000" i="1">
                                      <a:solidFill>
                                        <a:srgbClr val="0070C0"/>
                                      </a:solidFill>
                                      <a:latin typeface="Cambria Math" panose="02040503050406030204" pitchFamily="18" charset="0"/>
                                    </a:rPr>
                                    <m:t>,</m:t>
                                  </m:r>
                                  <m:r>
                                    <a:rPr lang="en-US" sz="2000" i="1">
                                      <a:solidFill>
                                        <a:srgbClr val="0070C0"/>
                                      </a:solidFill>
                                      <a:latin typeface="Cambria Math" panose="02040503050406030204" pitchFamily="18" charset="0"/>
                                    </a:rPr>
                                    <m:t>𝑔</m:t>
                                  </m:r>
                                  <m:r>
                                    <a:rPr lang="en-US" sz="2000" i="1">
                                      <a:solidFill>
                                        <a:srgbClr val="0070C0"/>
                                      </a:solidFill>
                                      <a:latin typeface="Cambria Math" panose="02040503050406030204" pitchFamily="18" charset="0"/>
                                    </a:rPr>
                                    <m:t>,</m:t>
                                  </m:r>
                                  <m:r>
                                    <a:rPr lang="en-US" sz="2000" i="1">
                                      <a:solidFill>
                                        <a:srgbClr val="0070C0"/>
                                      </a:solidFill>
                                      <a:latin typeface="Cambria Math" panose="02040503050406030204" pitchFamily="18" charset="0"/>
                                    </a:rPr>
                                    <m:t>𝑎</m:t>
                                  </m:r>
                                </m:sub>
                              </m:sSub>
                            </m:e>
                          </m:nary>
                        </m:e>
                      </m:nary>
                    </m:oMath>
                  </m:oMathPara>
                </a14:m>
                <a:endParaRPr lang="en-US" sz="2000" dirty="0">
                  <a:solidFill>
                    <a:srgbClr val="0070C0"/>
                  </a:solidFill>
                </a:endParaRPr>
              </a:p>
            </p:txBody>
          </p:sp>
        </mc:Choice>
        <mc:Fallback xmlns="">
          <p:sp>
            <p:nvSpPr>
              <p:cNvPr id="8" name="TextBox 7">
                <a:extLst>
                  <a:ext uri="{FF2B5EF4-FFF2-40B4-BE49-F238E27FC236}">
                    <a16:creationId xmlns:a16="http://schemas.microsoft.com/office/drawing/2014/main" id="{D486AFFA-BAC4-304A-99DB-72B4B000EA59}"/>
                  </a:ext>
                </a:extLst>
              </p:cNvPr>
              <p:cNvSpPr txBox="1">
                <a:spLocks noRot="1" noChangeAspect="1" noMove="1" noResize="1" noEditPoints="1" noAdjustHandles="1" noChangeArrowheads="1" noChangeShapeType="1" noTextEdit="1"/>
              </p:cNvSpPr>
              <p:nvPr/>
            </p:nvSpPr>
            <p:spPr>
              <a:xfrm>
                <a:off x="6899564" y="2992582"/>
                <a:ext cx="3308405" cy="699166"/>
              </a:xfrm>
              <a:prstGeom prst="rect">
                <a:avLst/>
              </a:prstGeom>
              <a:blipFill>
                <a:blip r:embed="rId5"/>
                <a:stretch>
                  <a:fillRect t="-158929" b="-219643"/>
                </a:stretch>
              </a:blipFill>
            </p:spPr>
            <p:txBody>
              <a:bodyPr/>
              <a:lstStyle/>
              <a:p>
                <a:r>
                  <a:rPr lang="en-US">
                    <a:noFill/>
                  </a:rPr>
                  <a:t> </a:t>
                </a:r>
              </a:p>
            </p:txBody>
          </p:sp>
        </mc:Fallback>
      </mc:AlternateContent>
      <p:cxnSp>
        <p:nvCxnSpPr>
          <p:cNvPr id="10" name="Straight Arrow Connector 9">
            <a:extLst>
              <a:ext uri="{FF2B5EF4-FFF2-40B4-BE49-F238E27FC236}">
                <a16:creationId xmlns:a16="http://schemas.microsoft.com/office/drawing/2014/main" id="{A2A180CD-F671-394D-BE48-C7256F52A6D0}"/>
              </a:ext>
            </a:extLst>
          </p:cNvPr>
          <p:cNvCxnSpPr/>
          <p:nvPr/>
        </p:nvCxnSpPr>
        <p:spPr>
          <a:xfrm flipH="1">
            <a:off x="2646218" y="2341418"/>
            <a:ext cx="2410691" cy="651164"/>
          </a:xfrm>
          <a:prstGeom prst="straightConnector1">
            <a:avLst/>
          </a:prstGeom>
          <a:ln>
            <a:solidFill>
              <a:srgbClr val="C00000"/>
            </a:solidFill>
            <a:tailEnd type="triangle"/>
          </a:ln>
        </p:spPr>
        <p:style>
          <a:lnRef idx="3">
            <a:schemeClr val="dk1"/>
          </a:lnRef>
          <a:fillRef idx="0">
            <a:schemeClr val="dk1"/>
          </a:fillRef>
          <a:effectRef idx="2">
            <a:schemeClr val="dk1"/>
          </a:effectRef>
          <a:fontRef idx="minor">
            <a:schemeClr val="tx1"/>
          </a:fontRef>
        </p:style>
      </p:cxnSp>
      <p:cxnSp>
        <p:nvCxnSpPr>
          <p:cNvPr id="11" name="Straight Arrow Connector 10">
            <a:extLst>
              <a:ext uri="{FF2B5EF4-FFF2-40B4-BE49-F238E27FC236}">
                <a16:creationId xmlns:a16="http://schemas.microsoft.com/office/drawing/2014/main" id="{70ECB439-925C-2947-B479-55E64AB843DF}"/>
              </a:ext>
            </a:extLst>
          </p:cNvPr>
          <p:cNvCxnSpPr>
            <a:cxnSpLocks/>
          </p:cNvCxnSpPr>
          <p:nvPr/>
        </p:nvCxnSpPr>
        <p:spPr>
          <a:xfrm>
            <a:off x="6331527" y="2341418"/>
            <a:ext cx="1981200" cy="588126"/>
          </a:xfrm>
          <a:prstGeom prst="straightConnector1">
            <a:avLst/>
          </a:prstGeom>
          <a:ln>
            <a:solidFill>
              <a:srgbClr val="0070C0"/>
            </a:solidFill>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40668701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D71F12E-48C3-D94D-8FFF-44D36C423C92}"/>
              </a:ext>
            </a:extLst>
          </p:cNvPr>
          <p:cNvSpPr txBox="1">
            <a:spLocks/>
          </p:cNvSpPr>
          <p:nvPr/>
        </p:nvSpPr>
        <p:spPr>
          <a:xfrm>
            <a:off x="167009" y="126084"/>
            <a:ext cx="1143209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C00000"/>
                </a:solidFill>
              </a:rPr>
              <a:t>Analytical model for predictions</a:t>
            </a:r>
          </a:p>
        </p:txBody>
      </p:sp>
      <p:pic>
        <p:nvPicPr>
          <p:cNvPr id="6" name="Picture 5">
            <a:extLst>
              <a:ext uri="{FF2B5EF4-FFF2-40B4-BE49-F238E27FC236}">
                <a16:creationId xmlns:a16="http://schemas.microsoft.com/office/drawing/2014/main" id="{84585AAA-3414-314E-AC0B-FF04110F13E7}"/>
              </a:ext>
            </a:extLst>
          </p:cNvPr>
          <p:cNvPicPr/>
          <p:nvPr/>
        </p:nvPicPr>
        <p:blipFill>
          <a:blip r:embed="rId2"/>
          <a:stretch/>
        </p:blipFill>
        <p:spPr>
          <a:xfrm>
            <a:off x="14500" y="6325863"/>
            <a:ext cx="2743200" cy="493776"/>
          </a:xfrm>
          <a:prstGeom prst="rect">
            <a:avLst/>
          </a:prstGeom>
          <a:ln>
            <a:noFill/>
          </a:ln>
        </p:spPr>
      </p:pic>
      <p:sp>
        <p:nvSpPr>
          <p:cNvPr id="7" name="Slide Number Placeholder 13">
            <a:extLst>
              <a:ext uri="{FF2B5EF4-FFF2-40B4-BE49-F238E27FC236}">
                <a16:creationId xmlns:a16="http://schemas.microsoft.com/office/drawing/2014/main" id="{B51A3D83-C398-9143-BB07-F819529CF8A4}"/>
              </a:ext>
            </a:extLst>
          </p:cNvPr>
          <p:cNvSpPr>
            <a:spLocks noGrp="1"/>
          </p:cNvSpPr>
          <p:nvPr>
            <p:ph type="sldNum" sz="quarter" idx="12"/>
          </p:nvPr>
        </p:nvSpPr>
        <p:spPr>
          <a:xfrm>
            <a:off x="9349636" y="6486077"/>
            <a:ext cx="2743200" cy="365125"/>
          </a:xfrm>
        </p:spPr>
        <p:txBody>
          <a:bodyPr/>
          <a:lstStyle/>
          <a:p>
            <a:pPr algn="ctr"/>
            <a:fld id="{5E1D2DF7-6972-1645-9CCD-4244C2539667}" type="slidenum">
              <a:rPr lang="en-US" smtClean="0"/>
              <a:pPr algn="ctr"/>
              <a:t>23</a:t>
            </a:fld>
            <a:endParaRPr lang="en-US" dirty="0"/>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FC0E1025-12FB-0145-ACE8-53E5326E866D}"/>
                  </a:ext>
                </a:extLst>
              </p:cNvPr>
              <p:cNvSpPr txBox="1"/>
              <p:nvPr/>
            </p:nvSpPr>
            <p:spPr>
              <a:xfrm>
                <a:off x="324631" y="1145132"/>
                <a:ext cx="10333844" cy="4401205"/>
              </a:xfrm>
              <a:prstGeom prst="rect">
                <a:avLst/>
              </a:prstGeom>
              <a:noFill/>
            </p:spPr>
            <p:txBody>
              <a:bodyPr wrap="square" rtlCol="0">
                <a:spAutoFit/>
              </a:bodyPr>
              <a:lstStyle/>
              <a:p>
                <a:pPr marL="342900" indent="-342900">
                  <a:buFont typeface="Arial" panose="020B0604020202020204" pitchFamily="34" charset="0"/>
                  <a:buChar char="•"/>
                </a:pPr>
                <a:r>
                  <a:rPr lang="en-US" sz="2400" dirty="0"/>
                  <a:t>The analytical model considers every active individual </a:t>
                </a:r>
                <a14:m>
                  <m:oMath xmlns:m="http://schemas.openxmlformats.org/officeDocument/2006/math">
                    <m:r>
                      <a:rPr lang="en-US" sz="2400" i="1" dirty="0" smtClean="0">
                        <a:latin typeface="Cambria Math" panose="02040503050406030204" pitchFamily="18" charset="0"/>
                      </a:rPr>
                      <m:t>𝑣</m:t>
                    </m:r>
                  </m:oMath>
                </a14:m>
                <a:r>
                  <a:rPr lang="en-US" sz="2400" dirty="0"/>
                  <a:t> in the testing data</a:t>
                </a:r>
              </a:p>
              <a:p>
                <a:pPr marL="342900" indent="-342900">
                  <a:buFont typeface="Arial" panose="020B0604020202020204" pitchFamily="34" charset="0"/>
                  <a:buChar char="•"/>
                </a:pPr>
                <a:r>
                  <a:rPr lang="en-US" sz="2400" dirty="0"/>
                  <a:t>For each </a:t>
                </a:r>
                <a14:m>
                  <m:oMath xmlns:m="http://schemas.openxmlformats.org/officeDocument/2006/math">
                    <m:r>
                      <a:rPr lang="en-US" sz="2400" i="1" dirty="0" smtClean="0">
                        <a:latin typeface="Cambria Math" panose="02040503050406030204" pitchFamily="18" charset="0"/>
                      </a:rPr>
                      <m:t>𝑣</m:t>
                    </m:r>
                  </m:oMath>
                </a14:m>
                <a:r>
                  <a:rPr lang="en-US" sz="2400" dirty="0"/>
                  <a:t>:</a:t>
                </a:r>
              </a:p>
              <a:p>
                <a:pPr marL="800100" lvl="1" indent="-342900">
                  <a:buFont typeface="Arial" panose="020B0604020202020204" pitchFamily="34" charset="0"/>
                  <a:buChar char="•"/>
                </a:pPr>
                <a:r>
                  <a:rPr lang="en-US" sz="2000" dirty="0"/>
                  <a:t>For every group </a:t>
                </a:r>
                <a14:m>
                  <m:oMath xmlns:m="http://schemas.openxmlformats.org/officeDocument/2006/math">
                    <m:r>
                      <a:rPr lang="en-US" sz="2000" i="1" dirty="0" smtClean="0">
                        <a:latin typeface="Cambria Math" panose="02040503050406030204" pitchFamily="18" charset="0"/>
                      </a:rPr>
                      <m:t>𝑣</m:t>
                    </m:r>
                  </m:oMath>
                </a14:m>
                <a:r>
                  <a:rPr lang="en-US" sz="2000" dirty="0"/>
                  <a:t> is a part of, take the difference in augmented utility with </a:t>
                </a:r>
                <a14:m>
                  <m:oMath xmlns:m="http://schemas.openxmlformats.org/officeDocument/2006/math">
                    <m:r>
                      <a:rPr lang="en-US" sz="2000" i="1" dirty="0" smtClean="0">
                        <a:latin typeface="Cambria Math" panose="02040503050406030204" pitchFamily="18" charset="0"/>
                      </a:rPr>
                      <m:t>𝑣</m:t>
                    </m:r>
                  </m:oMath>
                </a14:m>
                <a:r>
                  <a:rPr lang="en-US" sz="2000" dirty="0"/>
                  <a:t> and without </a:t>
                </a:r>
                <a14:m>
                  <m:oMath xmlns:m="http://schemas.openxmlformats.org/officeDocument/2006/math">
                    <m:r>
                      <a:rPr lang="en-US" sz="2000" i="1" dirty="0" smtClean="0">
                        <a:latin typeface="Cambria Math" panose="02040503050406030204" pitchFamily="18" charset="0"/>
                      </a:rPr>
                      <m:t>𝑣</m:t>
                    </m:r>
                  </m:oMath>
                </a14:m>
                <a:r>
                  <a:rPr lang="en-US" sz="2000" dirty="0"/>
                  <a:t> as a member (subtracting the former from the latter). If the result is positive, </a:t>
                </a:r>
                <a14:m>
                  <m:oMath xmlns:m="http://schemas.openxmlformats.org/officeDocument/2006/math">
                    <m:r>
                      <a:rPr lang="en-US" sz="2000" i="1" dirty="0" smtClean="0">
                        <a:latin typeface="Cambria Math" panose="02040503050406030204" pitchFamily="18" charset="0"/>
                      </a:rPr>
                      <m:t>𝑣</m:t>
                    </m:r>
                  </m:oMath>
                </a14:m>
                <a:r>
                  <a:rPr lang="en-US" sz="2000" dirty="0"/>
                  <a:t> is eligible to make this move</a:t>
                </a:r>
              </a:p>
              <a:p>
                <a:pPr marL="800100" lvl="1" indent="-342900">
                  <a:buFont typeface="Arial" panose="020B0604020202020204" pitchFamily="34" charset="0"/>
                  <a:buChar char="•"/>
                </a:pPr>
                <a:r>
                  <a:rPr lang="en-US" sz="2000" dirty="0"/>
                  <a:t>Repeat the above process for every group </a:t>
                </a:r>
                <a14:m>
                  <m:oMath xmlns:m="http://schemas.openxmlformats.org/officeDocument/2006/math">
                    <m:r>
                      <a:rPr lang="en-US" sz="2000" i="1" dirty="0" smtClean="0">
                        <a:latin typeface="Cambria Math" panose="02040503050406030204" pitchFamily="18" charset="0"/>
                      </a:rPr>
                      <m:t>𝑣</m:t>
                    </m:r>
                  </m:oMath>
                </a14:m>
                <a:r>
                  <a:rPr lang="en-US" sz="2000" dirty="0"/>
                  <a:t> is not a part of. Moves where joining the group yields a higher augmented utility to </a:t>
                </a:r>
                <a14:m>
                  <m:oMath xmlns:m="http://schemas.openxmlformats.org/officeDocument/2006/math">
                    <m:r>
                      <a:rPr lang="en-US" sz="2000" i="1" dirty="0" smtClean="0">
                        <a:latin typeface="Cambria Math" panose="02040503050406030204" pitchFamily="18" charset="0"/>
                      </a:rPr>
                      <m:t>𝑣</m:t>
                    </m:r>
                  </m:oMath>
                </a14:m>
                <a:r>
                  <a:rPr lang="en-US" sz="2000" dirty="0"/>
                  <a:t> is considered eligible</a:t>
                </a:r>
              </a:p>
              <a:p>
                <a:pPr marL="800100" lvl="1" indent="-342900">
                  <a:buFont typeface="Arial" panose="020B0604020202020204" pitchFamily="34" charset="0"/>
                  <a:buChar char="•"/>
                </a:pPr>
                <a:r>
                  <a:rPr lang="en-US" sz="2000" dirty="0"/>
                  <a:t>For each attribute </a:t>
                </a:r>
                <a14:m>
                  <m:oMath xmlns:m="http://schemas.openxmlformats.org/officeDocument/2006/math">
                    <m:r>
                      <a:rPr lang="en-US" sz="2000" i="1" dirty="0" smtClean="0">
                        <a:latin typeface="Cambria Math" panose="02040503050406030204" pitchFamily="18" charset="0"/>
                      </a:rPr>
                      <m:t>𝑎</m:t>
                    </m:r>
                  </m:oMath>
                </a14:m>
                <a:r>
                  <a:rPr lang="en-US" sz="2000" dirty="0"/>
                  <a:t> and each stance that </a:t>
                </a:r>
                <a14:m>
                  <m:oMath xmlns:m="http://schemas.openxmlformats.org/officeDocument/2006/math">
                    <m:r>
                      <a:rPr lang="en-US" sz="2000" i="1" dirty="0" smtClean="0">
                        <a:latin typeface="Cambria Math" panose="02040503050406030204" pitchFamily="18" charset="0"/>
                      </a:rPr>
                      <m:t>𝑣</m:t>
                    </m:r>
                  </m:oMath>
                </a14:m>
                <a:r>
                  <a:rPr lang="en-US" sz="2000" dirty="0"/>
                  <a:t> does not already hold, we subtract the sum of augmented utilities for </a:t>
                </a:r>
                <a14:m>
                  <m:oMath xmlns:m="http://schemas.openxmlformats.org/officeDocument/2006/math">
                    <m:r>
                      <a:rPr lang="en-US" sz="2000" i="1" dirty="0" smtClean="0">
                        <a:latin typeface="Cambria Math" panose="02040503050406030204" pitchFamily="18" charset="0"/>
                      </a:rPr>
                      <m:t>𝑣</m:t>
                    </m:r>
                  </m:oMath>
                </a14:m>
                <a:r>
                  <a:rPr lang="en-US" sz="2000" dirty="0"/>
                  <a:t> in all the groups to which </a:t>
                </a:r>
                <a14:m>
                  <m:oMath xmlns:m="http://schemas.openxmlformats.org/officeDocument/2006/math">
                    <m:r>
                      <a:rPr lang="en-US" sz="2000" i="1" dirty="0" smtClean="0">
                        <a:latin typeface="Cambria Math" panose="02040503050406030204" pitchFamily="18" charset="0"/>
                      </a:rPr>
                      <m:t>𝑣</m:t>
                    </m:r>
                  </m:oMath>
                </a14:m>
                <a:r>
                  <a:rPr lang="en-US" sz="2000" dirty="0"/>
                  <a:t> belongs before a change from such utility after the change. The positive changes are considered eligible</a:t>
                </a:r>
              </a:p>
              <a:p>
                <a:pPr marL="342900" indent="-342900">
                  <a:buFont typeface="Arial" panose="020B0604020202020204" pitchFamily="34" charset="0"/>
                  <a:buChar char="•"/>
                </a:pPr>
                <a:r>
                  <a:rPr lang="en-US" sz="2400" dirty="0"/>
                  <a:t>For all eligible moves, the model selects the group additions and removals, and opinion changes, that yield the maximum augmented utility as the moves </a:t>
                </a:r>
                <a14:m>
                  <m:oMath xmlns:m="http://schemas.openxmlformats.org/officeDocument/2006/math">
                    <m:r>
                      <a:rPr lang="en-US" sz="2400" i="1" dirty="0" smtClean="0">
                        <a:latin typeface="Cambria Math" panose="02040503050406030204" pitchFamily="18" charset="0"/>
                      </a:rPr>
                      <m:t>𝑣</m:t>
                    </m:r>
                  </m:oMath>
                </a14:m>
                <a:r>
                  <a:rPr lang="en-US" sz="2400" dirty="0"/>
                  <a:t> is predicted to make</a:t>
                </a:r>
              </a:p>
            </p:txBody>
          </p:sp>
        </mc:Choice>
        <mc:Fallback xmlns="">
          <p:sp>
            <p:nvSpPr>
              <p:cNvPr id="8" name="TextBox 7">
                <a:extLst>
                  <a:ext uri="{FF2B5EF4-FFF2-40B4-BE49-F238E27FC236}">
                    <a16:creationId xmlns:a16="http://schemas.microsoft.com/office/drawing/2014/main" id="{FC0E1025-12FB-0145-ACE8-53E5326E866D}"/>
                  </a:ext>
                </a:extLst>
              </p:cNvPr>
              <p:cNvSpPr txBox="1">
                <a:spLocks noRot="1" noChangeAspect="1" noMove="1" noResize="1" noEditPoints="1" noAdjustHandles="1" noChangeArrowheads="1" noChangeShapeType="1" noTextEdit="1"/>
              </p:cNvSpPr>
              <p:nvPr/>
            </p:nvSpPr>
            <p:spPr>
              <a:xfrm>
                <a:off x="324631" y="1145132"/>
                <a:ext cx="10333844" cy="4401205"/>
              </a:xfrm>
              <a:prstGeom prst="rect">
                <a:avLst/>
              </a:prstGeom>
              <a:blipFill>
                <a:blip r:embed="rId3"/>
                <a:stretch>
                  <a:fillRect l="-736" t="-865" r="-1104" b="-2305"/>
                </a:stretch>
              </a:blipFill>
            </p:spPr>
            <p:txBody>
              <a:bodyPr/>
              <a:lstStyle/>
              <a:p>
                <a:r>
                  <a:rPr lang="en-US">
                    <a:noFill/>
                  </a:rPr>
                  <a:t> </a:t>
                </a:r>
              </a:p>
            </p:txBody>
          </p:sp>
        </mc:Fallback>
      </mc:AlternateContent>
    </p:spTree>
    <p:extLst>
      <p:ext uri="{BB962C8B-B14F-4D97-AF65-F5344CB8AC3E}">
        <p14:creationId xmlns:p14="http://schemas.microsoft.com/office/powerpoint/2010/main" val="11071355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DC4B7B2C-AF94-8B41-A110-52D48ED6CE23}"/>
                  </a:ext>
                </a:extLst>
              </p:cNvPr>
              <p:cNvSpPr txBox="1"/>
              <p:nvPr/>
            </p:nvSpPr>
            <p:spPr>
              <a:xfrm>
                <a:off x="324631" y="1145132"/>
                <a:ext cx="10333844" cy="3785652"/>
              </a:xfrm>
              <a:prstGeom prst="rect">
                <a:avLst/>
              </a:prstGeom>
              <a:noFill/>
            </p:spPr>
            <p:txBody>
              <a:bodyPr wrap="square" rtlCol="0">
                <a:spAutoFit/>
              </a:bodyPr>
              <a:lstStyle/>
              <a:p>
                <a:pPr marL="342900" indent="-342900">
                  <a:buFont typeface="Arial" panose="020B0604020202020204" pitchFamily="34" charset="0"/>
                  <a:buChar char="•"/>
                </a:pPr>
                <a:r>
                  <a:rPr lang="en-US" sz="2400" dirty="0"/>
                  <a:t>We design a random baseline to compare against the analytical model</a:t>
                </a:r>
              </a:p>
              <a:p>
                <a:pPr marL="342900" indent="-342900">
                  <a:buFont typeface="Arial" panose="020B0604020202020204" pitchFamily="34" charset="0"/>
                  <a:buChar char="•"/>
                </a:pPr>
                <a:r>
                  <a:rPr lang="en-US" sz="2400" dirty="0"/>
                  <a:t>Using the training data, we craft thresholds to determine how likely any participant will leave, join, or stay in a group, and how likely they will be to change opinions</a:t>
                </a:r>
              </a:p>
              <a:p>
                <a:pPr marL="342900" indent="-342900">
                  <a:buFont typeface="Arial" panose="020B0604020202020204" pitchFamily="34" charset="0"/>
                  <a:buChar char="•"/>
                </a:pPr>
                <a:r>
                  <a:rPr lang="en-US" sz="2400" dirty="0"/>
                  <a:t>For each active member </a:t>
                </a:r>
                <a14:m>
                  <m:oMath xmlns:m="http://schemas.openxmlformats.org/officeDocument/2006/math">
                    <m:r>
                      <a:rPr lang="en-US" sz="2400" i="1" dirty="0" smtClean="0">
                        <a:latin typeface="Cambria Math" panose="02040503050406030204" pitchFamily="18" charset="0"/>
                      </a:rPr>
                      <m:t>𝑣</m:t>
                    </m:r>
                  </m:oMath>
                </a14:m>
                <a:r>
                  <a:rPr lang="en-US" sz="2400" dirty="0"/>
                  <a:t>:</a:t>
                </a:r>
              </a:p>
              <a:p>
                <a:pPr marL="800100" lvl="1" indent="-342900">
                  <a:buFont typeface="Arial" panose="020B0604020202020204" pitchFamily="34" charset="0"/>
                  <a:buChar char="•"/>
                </a:pPr>
                <a:r>
                  <a:rPr lang="en-US" sz="2000" dirty="0"/>
                  <a:t>Generate random number </a:t>
                </a:r>
                <a14:m>
                  <m:oMath xmlns:m="http://schemas.openxmlformats.org/officeDocument/2006/math">
                    <m:r>
                      <a:rPr lang="en-US" sz="2000" i="1" dirty="0" smtClean="0">
                        <a:latin typeface="Cambria Math" panose="02040503050406030204" pitchFamily="18" charset="0"/>
                      </a:rPr>
                      <m:t>𝑟</m:t>
                    </m:r>
                  </m:oMath>
                </a14:m>
                <a:r>
                  <a:rPr lang="en-US" sz="2000" dirty="0"/>
                  <a:t> where </a:t>
                </a:r>
                <a14:m>
                  <m:oMath xmlns:m="http://schemas.openxmlformats.org/officeDocument/2006/math">
                    <m:r>
                      <a:rPr lang="en-US" sz="2000" b="0" i="1" smtClean="0">
                        <a:latin typeface="Cambria Math" panose="02040503050406030204" pitchFamily="18" charset="0"/>
                      </a:rPr>
                      <m:t>{</m:t>
                    </m:r>
                    <m:r>
                      <a:rPr lang="en-US" sz="2000" b="0" i="1" smtClean="0">
                        <a:latin typeface="Cambria Math" panose="02040503050406030204" pitchFamily="18" charset="0"/>
                      </a:rPr>
                      <m:t>𝑟</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ℝ</m:t>
                    </m:r>
                    <m:r>
                      <a:rPr lang="en-US" sz="2000" b="0" i="1" smtClean="0">
                        <a:latin typeface="Cambria Math" panose="02040503050406030204" pitchFamily="18" charset="0"/>
                        <a:ea typeface="Cambria Math" panose="02040503050406030204" pitchFamily="18" charset="0"/>
                      </a:rPr>
                      <m:t>|0&lt;</m:t>
                    </m:r>
                    <m:r>
                      <a:rPr lang="en-US" sz="2000" b="0" i="1" smtClean="0">
                        <a:latin typeface="Cambria Math" panose="02040503050406030204" pitchFamily="18" charset="0"/>
                        <a:ea typeface="Cambria Math" panose="02040503050406030204" pitchFamily="18" charset="0"/>
                      </a:rPr>
                      <m:t>𝑟</m:t>
                    </m:r>
                    <m:r>
                      <a:rPr lang="en-US" sz="2000" b="0" i="1" smtClean="0">
                        <a:latin typeface="Cambria Math" panose="02040503050406030204" pitchFamily="18" charset="0"/>
                        <a:ea typeface="Cambria Math" panose="02040503050406030204" pitchFamily="18" charset="0"/>
                      </a:rPr>
                      <m:t>≤1}</m:t>
                    </m:r>
                  </m:oMath>
                </a14:m>
                <a:r>
                  <a:rPr lang="en-US" sz="2000" dirty="0"/>
                  <a:t> and if </a:t>
                </a:r>
                <a14:m>
                  <m:oMath xmlns:m="http://schemas.openxmlformats.org/officeDocument/2006/math">
                    <m:r>
                      <a:rPr lang="en-US" sz="2000" i="1" dirty="0" smtClean="0">
                        <a:latin typeface="Cambria Math" panose="02040503050406030204" pitchFamily="18" charset="0"/>
                      </a:rPr>
                      <m:t>𝑟</m:t>
                    </m:r>
                  </m:oMath>
                </a14:m>
                <a:r>
                  <a:rPr lang="en-US" sz="2000" dirty="0"/>
                  <a:t> meets the leaving threshold, </a:t>
                </a:r>
                <a14:m>
                  <m:oMath xmlns:m="http://schemas.openxmlformats.org/officeDocument/2006/math">
                    <m:r>
                      <a:rPr lang="en-US" sz="2000" i="1" dirty="0" smtClean="0">
                        <a:latin typeface="Cambria Math" panose="02040503050406030204" pitchFamily="18" charset="0"/>
                      </a:rPr>
                      <m:t>𝑣</m:t>
                    </m:r>
                  </m:oMath>
                </a14:m>
                <a:r>
                  <a:rPr lang="en-US" sz="2000" dirty="0"/>
                  <a:t> leaves a randomly selected group that </a:t>
                </a:r>
                <a14:m>
                  <m:oMath xmlns:m="http://schemas.openxmlformats.org/officeDocument/2006/math">
                    <m:r>
                      <a:rPr lang="en-US" sz="2000" i="1" dirty="0" smtClean="0">
                        <a:latin typeface="Cambria Math" panose="02040503050406030204" pitchFamily="18" charset="0"/>
                      </a:rPr>
                      <m:t>𝑣</m:t>
                    </m:r>
                  </m:oMath>
                </a14:m>
                <a:r>
                  <a:rPr lang="en-US" sz="2000" dirty="0"/>
                  <a:t> is already a part of</a:t>
                </a:r>
              </a:p>
              <a:p>
                <a:pPr marL="800100" lvl="1" indent="-342900">
                  <a:buFont typeface="Arial" panose="020B0604020202020204" pitchFamily="34" charset="0"/>
                  <a:buChar char="•"/>
                </a:pPr>
                <a:r>
                  <a:rPr lang="en-US" sz="2000" dirty="0"/>
                  <a:t>Generate another </a:t>
                </a:r>
                <a14:m>
                  <m:oMath xmlns:m="http://schemas.openxmlformats.org/officeDocument/2006/math">
                    <m:r>
                      <a:rPr lang="en-US" sz="2000" i="1" dirty="0" smtClean="0">
                        <a:latin typeface="Cambria Math" panose="02040503050406030204" pitchFamily="18" charset="0"/>
                      </a:rPr>
                      <m:t>𝑟</m:t>
                    </m:r>
                  </m:oMath>
                </a14:m>
                <a:r>
                  <a:rPr lang="en-US" sz="2000" dirty="0"/>
                  <a:t>, if </a:t>
                </a:r>
                <a14:m>
                  <m:oMath xmlns:m="http://schemas.openxmlformats.org/officeDocument/2006/math">
                    <m:r>
                      <a:rPr lang="en-US" sz="2000" i="1" dirty="0" smtClean="0">
                        <a:latin typeface="Cambria Math" panose="02040503050406030204" pitchFamily="18" charset="0"/>
                      </a:rPr>
                      <m:t>𝑟</m:t>
                    </m:r>
                  </m:oMath>
                </a14:m>
                <a:r>
                  <a:rPr lang="en-US" sz="2000" dirty="0"/>
                  <a:t> meets the joining threshold, </a:t>
                </a:r>
                <a14:m>
                  <m:oMath xmlns:m="http://schemas.openxmlformats.org/officeDocument/2006/math">
                    <m:r>
                      <a:rPr lang="en-US" sz="2000" i="1" dirty="0" smtClean="0">
                        <a:latin typeface="Cambria Math" panose="02040503050406030204" pitchFamily="18" charset="0"/>
                      </a:rPr>
                      <m:t>𝑣</m:t>
                    </m:r>
                  </m:oMath>
                </a14:m>
                <a:r>
                  <a:rPr lang="en-US" sz="2000" dirty="0"/>
                  <a:t> joins a randomly selected group that </a:t>
                </a:r>
                <a14:m>
                  <m:oMath xmlns:m="http://schemas.openxmlformats.org/officeDocument/2006/math">
                    <m:r>
                      <a:rPr lang="en-US" sz="2000" i="1" dirty="0" smtClean="0">
                        <a:latin typeface="Cambria Math" panose="02040503050406030204" pitchFamily="18" charset="0"/>
                      </a:rPr>
                      <m:t>𝑣</m:t>
                    </m:r>
                  </m:oMath>
                </a14:m>
                <a:r>
                  <a:rPr lang="en-US" sz="2000" dirty="0"/>
                  <a:t> is not a part of</a:t>
                </a:r>
              </a:p>
              <a:p>
                <a:pPr marL="800100" lvl="1" indent="-342900">
                  <a:buFont typeface="Arial" panose="020B0604020202020204" pitchFamily="34" charset="0"/>
                  <a:buChar char="•"/>
                </a:pPr>
                <a:r>
                  <a:rPr lang="en-US" sz="2000" dirty="0"/>
                  <a:t>Generate another </a:t>
                </a:r>
                <a14:m>
                  <m:oMath xmlns:m="http://schemas.openxmlformats.org/officeDocument/2006/math">
                    <m:r>
                      <a:rPr lang="en-US" sz="2000" i="1" dirty="0" smtClean="0">
                        <a:latin typeface="Cambria Math" panose="02040503050406030204" pitchFamily="18" charset="0"/>
                      </a:rPr>
                      <m:t>𝑟</m:t>
                    </m:r>
                  </m:oMath>
                </a14:m>
                <a:r>
                  <a:rPr lang="en-US" sz="2000" dirty="0"/>
                  <a:t>, if </a:t>
                </a:r>
                <a14:m>
                  <m:oMath xmlns:m="http://schemas.openxmlformats.org/officeDocument/2006/math">
                    <m:r>
                      <a:rPr lang="en-US" sz="2000" i="1" dirty="0" smtClean="0">
                        <a:latin typeface="Cambria Math" panose="02040503050406030204" pitchFamily="18" charset="0"/>
                      </a:rPr>
                      <m:t>𝑟</m:t>
                    </m:r>
                  </m:oMath>
                </a14:m>
                <a:r>
                  <a:rPr lang="en-US" sz="2000" dirty="0"/>
                  <a:t> meets the opinion change threshold, </a:t>
                </a:r>
                <a14:m>
                  <m:oMath xmlns:m="http://schemas.openxmlformats.org/officeDocument/2006/math">
                    <m:r>
                      <a:rPr lang="en-US" sz="2000" i="1" dirty="0" smtClean="0">
                        <a:latin typeface="Cambria Math" panose="02040503050406030204" pitchFamily="18" charset="0"/>
                      </a:rPr>
                      <m:t>𝑣</m:t>
                    </m:r>
                  </m:oMath>
                </a14:m>
                <a:r>
                  <a:rPr lang="en-US" sz="2000" dirty="0"/>
                  <a:t> changes a randomly selected attribute </a:t>
                </a:r>
                <a14:m>
                  <m:oMath xmlns:m="http://schemas.openxmlformats.org/officeDocument/2006/math">
                    <m:r>
                      <a:rPr lang="en-US" sz="2000" i="1" dirty="0" smtClean="0">
                        <a:latin typeface="Cambria Math" panose="02040503050406030204" pitchFamily="18" charset="0"/>
                      </a:rPr>
                      <m:t>𝑎</m:t>
                    </m:r>
                  </m:oMath>
                </a14:m>
                <a:r>
                  <a:rPr lang="en-US" sz="2000" dirty="0"/>
                  <a:t> to a different stance</a:t>
                </a:r>
              </a:p>
            </p:txBody>
          </p:sp>
        </mc:Choice>
        <mc:Fallback xmlns="">
          <p:sp>
            <p:nvSpPr>
              <p:cNvPr id="10" name="TextBox 9">
                <a:extLst>
                  <a:ext uri="{FF2B5EF4-FFF2-40B4-BE49-F238E27FC236}">
                    <a16:creationId xmlns:a16="http://schemas.microsoft.com/office/drawing/2014/main" id="{DC4B7B2C-AF94-8B41-A110-52D48ED6CE23}"/>
                  </a:ext>
                </a:extLst>
              </p:cNvPr>
              <p:cNvSpPr txBox="1">
                <a:spLocks noRot="1" noChangeAspect="1" noMove="1" noResize="1" noEditPoints="1" noAdjustHandles="1" noChangeArrowheads="1" noChangeShapeType="1" noTextEdit="1"/>
              </p:cNvSpPr>
              <p:nvPr/>
            </p:nvSpPr>
            <p:spPr>
              <a:xfrm>
                <a:off x="324631" y="1145132"/>
                <a:ext cx="10333844" cy="3785652"/>
              </a:xfrm>
              <a:prstGeom prst="rect">
                <a:avLst/>
              </a:prstGeom>
              <a:blipFill>
                <a:blip r:embed="rId2"/>
                <a:stretch>
                  <a:fillRect l="-736" t="-1338" b="-2007"/>
                </a:stretch>
              </a:blipFill>
            </p:spPr>
            <p:txBody>
              <a:bodyPr/>
              <a:lstStyle/>
              <a:p>
                <a:r>
                  <a:rPr lang="en-US">
                    <a:noFill/>
                  </a:rPr>
                  <a:t> </a:t>
                </a:r>
              </a:p>
            </p:txBody>
          </p:sp>
        </mc:Fallback>
      </mc:AlternateContent>
      <p:sp>
        <p:nvSpPr>
          <p:cNvPr id="11" name="Title 1">
            <a:extLst>
              <a:ext uri="{FF2B5EF4-FFF2-40B4-BE49-F238E27FC236}">
                <a16:creationId xmlns:a16="http://schemas.microsoft.com/office/drawing/2014/main" id="{06C745F0-396A-E44A-B19F-F82A7F54D6F9}"/>
              </a:ext>
            </a:extLst>
          </p:cNvPr>
          <p:cNvSpPr txBox="1">
            <a:spLocks/>
          </p:cNvSpPr>
          <p:nvPr/>
        </p:nvSpPr>
        <p:spPr>
          <a:xfrm>
            <a:off x="167009" y="126084"/>
            <a:ext cx="1143209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C00000"/>
                </a:solidFill>
              </a:rPr>
              <a:t>Random baseline</a:t>
            </a:r>
          </a:p>
        </p:txBody>
      </p:sp>
      <p:pic>
        <p:nvPicPr>
          <p:cNvPr id="12" name="Picture 11">
            <a:extLst>
              <a:ext uri="{FF2B5EF4-FFF2-40B4-BE49-F238E27FC236}">
                <a16:creationId xmlns:a16="http://schemas.microsoft.com/office/drawing/2014/main" id="{BE49451B-F89F-0149-B01A-12807DB8132A}"/>
              </a:ext>
            </a:extLst>
          </p:cNvPr>
          <p:cNvPicPr/>
          <p:nvPr/>
        </p:nvPicPr>
        <p:blipFill>
          <a:blip r:embed="rId3"/>
          <a:stretch/>
        </p:blipFill>
        <p:spPr>
          <a:xfrm>
            <a:off x="14500" y="6325863"/>
            <a:ext cx="2743200" cy="493776"/>
          </a:xfrm>
          <a:prstGeom prst="rect">
            <a:avLst/>
          </a:prstGeom>
          <a:ln>
            <a:noFill/>
          </a:ln>
        </p:spPr>
      </p:pic>
      <p:sp>
        <p:nvSpPr>
          <p:cNvPr id="13" name="Slide Number Placeholder 13">
            <a:extLst>
              <a:ext uri="{FF2B5EF4-FFF2-40B4-BE49-F238E27FC236}">
                <a16:creationId xmlns:a16="http://schemas.microsoft.com/office/drawing/2014/main" id="{6CA8790E-1DFC-4646-9667-B42DE1E4594D}"/>
              </a:ext>
            </a:extLst>
          </p:cNvPr>
          <p:cNvSpPr>
            <a:spLocks noGrp="1"/>
          </p:cNvSpPr>
          <p:nvPr>
            <p:ph type="sldNum" sz="quarter" idx="12"/>
          </p:nvPr>
        </p:nvSpPr>
        <p:spPr>
          <a:xfrm>
            <a:off x="9349636" y="6486077"/>
            <a:ext cx="2743200" cy="365125"/>
          </a:xfrm>
        </p:spPr>
        <p:txBody>
          <a:bodyPr/>
          <a:lstStyle/>
          <a:p>
            <a:pPr algn="ctr"/>
            <a:fld id="{5E1D2DF7-6972-1645-9CCD-4244C2539667}" type="slidenum">
              <a:rPr lang="en-US" smtClean="0"/>
              <a:pPr algn="ctr"/>
              <a:t>24</a:t>
            </a:fld>
            <a:endParaRPr lang="en-US" dirty="0"/>
          </a:p>
        </p:txBody>
      </p:sp>
    </p:spTree>
    <p:extLst>
      <p:ext uri="{BB962C8B-B14F-4D97-AF65-F5344CB8AC3E}">
        <p14:creationId xmlns:p14="http://schemas.microsoft.com/office/powerpoint/2010/main" val="6397713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6593EB9-39F1-4043-91FD-CC66E2E0635A}"/>
              </a:ext>
            </a:extLst>
          </p:cNvPr>
          <p:cNvSpPr txBox="1"/>
          <p:nvPr/>
        </p:nvSpPr>
        <p:spPr>
          <a:xfrm>
            <a:off x="324631" y="1145132"/>
            <a:ext cx="10333844"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a:t>Running both models on the testing data, we get the results:</a:t>
            </a:r>
          </a:p>
        </p:txBody>
      </p:sp>
      <p:sp>
        <p:nvSpPr>
          <p:cNvPr id="5" name="Title 1">
            <a:extLst>
              <a:ext uri="{FF2B5EF4-FFF2-40B4-BE49-F238E27FC236}">
                <a16:creationId xmlns:a16="http://schemas.microsoft.com/office/drawing/2014/main" id="{6433D90C-5EE6-3546-B372-1E0405BC2153}"/>
              </a:ext>
            </a:extLst>
          </p:cNvPr>
          <p:cNvSpPr txBox="1">
            <a:spLocks/>
          </p:cNvSpPr>
          <p:nvPr/>
        </p:nvSpPr>
        <p:spPr>
          <a:xfrm>
            <a:off x="167009" y="126084"/>
            <a:ext cx="1143209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C00000"/>
                </a:solidFill>
              </a:rPr>
              <a:t>Model results and comparisons</a:t>
            </a:r>
          </a:p>
        </p:txBody>
      </p:sp>
      <p:pic>
        <p:nvPicPr>
          <p:cNvPr id="6" name="Picture 5">
            <a:extLst>
              <a:ext uri="{FF2B5EF4-FFF2-40B4-BE49-F238E27FC236}">
                <a16:creationId xmlns:a16="http://schemas.microsoft.com/office/drawing/2014/main" id="{F2513D5F-9D2A-2045-A0DF-A222B796B9EC}"/>
              </a:ext>
            </a:extLst>
          </p:cNvPr>
          <p:cNvPicPr/>
          <p:nvPr/>
        </p:nvPicPr>
        <p:blipFill>
          <a:blip r:embed="rId3"/>
          <a:stretch/>
        </p:blipFill>
        <p:spPr>
          <a:xfrm>
            <a:off x="14500" y="6325863"/>
            <a:ext cx="2743200" cy="493776"/>
          </a:xfrm>
          <a:prstGeom prst="rect">
            <a:avLst/>
          </a:prstGeom>
          <a:ln>
            <a:noFill/>
          </a:ln>
        </p:spPr>
      </p:pic>
      <p:sp>
        <p:nvSpPr>
          <p:cNvPr id="7" name="Slide Number Placeholder 13">
            <a:extLst>
              <a:ext uri="{FF2B5EF4-FFF2-40B4-BE49-F238E27FC236}">
                <a16:creationId xmlns:a16="http://schemas.microsoft.com/office/drawing/2014/main" id="{A878463E-3713-274E-BB91-5E77840AD6E8}"/>
              </a:ext>
            </a:extLst>
          </p:cNvPr>
          <p:cNvSpPr>
            <a:spLocks noGrp="1"/>
          </p:cNvSpPr>
          <p:nvPr>
            <p:ph type="sldNum" sz="quarter" idx="12"/>
          </p:nvPr>
        </p:nvSpPr>
        <p:spPr>
          <a:xfrm>
            <a:off x="9349636" y="6486077"/>
            <a:ext cx="2743200" cy="365125"/>
          </a:xfrm>
        </p:spPr>
        <p:txBody>
          <a:bodyPr/>
          <a:lstStyle/>
          <a:p>
            <a:pPr algn="ctr"/>
            <a:fld id="{5E1D2DF7-6972-1645-9CCD-4244C2539667}" type="slidenum">
              <a:rPr lang="en-US" smtClean="0"/>
              <a:pPr algn="ctr"/>
              <a:t>25</a:t>
            </a:fld>
            <a:endParaRPr lang="en-US" dirty="0"/>
          </a:p>
        </p:txBody>
      </p:sp>
      <p:pic>
        <p:nvPicPr>
          <p:cNvPr id="9" name="Picture 8" descr="Table&#10;&#10;Description automatically generated">
            <a:extLst>
              <a:ext uri="{FF2B5EF4-FFF2-40B4-BE49-F238E27FC236}">
                <a16:creationId xmlns:a16="http://schemas.microsoft.com/office/drawing/2014/main" id="{230C2B6E-3792-C04E-8B57-5E86947DF5F6}"/>
              </a:ext>
            </a:extLst>
          </p:cNvPr>
          <p:cNvPicPr>
            <a:picLocks noChangeAspect="1"/>
          </p:cNvPicPr>
          <p:nvPr/>
        </p:nvPicPr>
        <p:blipFill>
          <a:blip r:embed="rId4"/>
          <a:stretch>
            <a:fillRect/>
          </a:stretch>
        </p:blipFill>
        <p:spPr>
          <a:xfrm>
            <a:off x="1066800" y="2114550"/>
            <a:ext cx="10058400" cy="2628900"/>
          </a:xfrm>
          <a:prstGeom prst="rect">
            <a:avLst/>
          </a:prstGeom>
        </p:spPr>
      </p:pic>
      <p:sp>
        <p:nvSpPr>
          <p:cNvPr id="8" name="Rectangle 7">
            <a:extLst>
              <a:ext uri="{FF2B5EF4-FFF2-40B4-BE49-F238E27FC236}">
                <a16:creationId xmlns:a16="http://schemas.microsoft.com/office/drawing/2014/main" id="{7E5801EE-1458-BB45-BF82-F455A06C96CA}"/>
              </a:ext>
            </a:extLst>
          </p:cNvPr>
          <p:cNvSpPr/>
          <p:nvPr/>
        </p:nvSpPr>
        <p:spPr>
          <a:xfrm>
            <a:off x="872837" y="2048162"/>
            <a:ext cx="1524000" cy="5495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05281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7B79CC3-FB9C-FB46-8386-651219102D92}"/>
              </a:ext>
            </a:extLst>
          </p:cNvPr>
          <p:cNvSpPr txBox="1"/>
          <p:nvPr/>
        </p:nvSpPr>
        <p:spPr>
          <a:xfrm>
            <a:off x="324631" y="1145132"/>
            <a:ext cx="10333844" cy="3785652"/>
          </a:xfrm>
          <a:prstGeom prst="rect">
            <a:avLst/>
          </a:prstGeom>
          <a:noFill/>
        </p:spPr>
        <p:txBody>
          <a:bodyPr wrap="square" rtlCol="0">
            <a:spAutoFit/>
          </a:bodyPr>
          <a:lstStyle/>
          <a:p>
            <a:pPr marL="342900" indent="-342900">
              <a:buFont typeface="Arial" panose="020B0604020202020204" pitchFamily="34" charset="0"/>
              <a:buChar char="•"/>
            </a:pPr>
            <a:r>
              <a:rPr lang="en-US" sz="2400" b="1" dirty="0"/>
              <a:t>Utility derived from the alignment of similar stances on important topics is a driving mechanic that can determine group membership and opinion changes in empirical data</a:t>
            </a:r>
          </a:p>
          <a:p>
            <a:pPr marL="342900" indent="-342900">
              <a:buFont typeface="Arial" panose="020B0604020202020204" pitchFamily="34" charset="0"/>
              <a:buChar char="•"/>
            </a:pPr>
            <a:r>
              <a:rPr lang="en-US" sz="2400" dirty="0"/>
              <a:t>While almost all membership changes benefit the one making the change, often the changes benefit members with the same opinions, and sometimes even all members</a:t>
            </a:r>
          </a:p>
          <a:p>
            <a:pPr marL="342900" indent="-342900">
              <a:buFont typeface="Arial" panose="020B0604020202020204" pitchFamily="34" charset="0"/>
              <a:buChar char="•"/>
            </a:pPr>
            <a:r>
              <a:rPr lang="en-US" sz="2400" dirty="0"/>
              <a:t>Almost all moves driven by this mechanic result in increasing polarization, growing opinion homogeneity in groups</a:t>
            </a:r>
          </a:p>
          <a:p>
            <a:pPr marL="342900" indent="-342900">
              <a:buFont typeface="Arial" panose="020B0604020202020204" pitchFamily="34" charset="0"/>
              <a:buChar char="•"/>
            </a:pPr>
            <a:r>
              <a:rPr lang="en-US" sz="2400" dirty="0"/>
              <a:t>People holding majority opinions enjoy higher membership retention, and overall utility gains </a:t>
            </a:r>
          </a:p>
        </p:txBody>
      </p:sp>
      <p:sp>
        <p:nvSpPr>
          <p:cNvPr id="5" name="Title 1">
            <a:extLst>
              <a:ext uri="{FF2B5EF4-FFF2-40B4-BE49-F238E27FC236}">
                <a16:creationId xmlns:a16="http://schemas.microsoft.com/office/drawing/2014/main" id="{0AD971F8-46B0-F14B-981E-0FB66C0D7BCF}"/>
              </a:ext>
            </a:extLst>
          </p:cNvPr>
          <p:cNvSpPr txBox="1">
            <a:spLocks/>
          </p:cNvSpPr>
          <p:nvPr/>
        </p:nvSpPr>
        <p:spPr>
          <a:xfrm>
            <a:off x="167009" y="126084"/>
            <a:ext cx="1143209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C00000"/>
                </a:solidFill>
              </a:rPr>
              <a:t>Conclusions of offline social group analysis</a:t>
            </a:r>
          </a:p>
        </p:txBody>
      </p:sp>
      <p:pic>
        <p:nvPicPr>
          <p:cNvPr id="6" name="Picture 5">
            <a:extLst>
              <a:ext uri="{FF2B5EF4-FFF2-40B4-BE49-F238E27FC236}">
                <a16:creationId xmlns:a16="http://schemas.microsoft.com/office/drawing/2014/main" id="{B9DEB59B-97A0-B04E-8A3A-481567DDE248}"/>
              </a:ext>
            </a:extLst>
          </p:cNvPr>
          <p:cNvPicPr/>
          <p:nvPr/>
        </p:nvPicPr>
        <p:blipFill>
          <a:blip r:embed="rId2"/>
          <a:stretch/>
        </p:blipFill>
        <p:spPr>
          <a:xfrm>
            <a:off x="14500" y="6325863"/>
            <a:ext cx="2743200" cy="493776"/>
          </a:xfrm>
          <a:prstGeom prst="rect">
            <a:avLst/>
          </a:prstGeom>
          <a:ln>
            <a:noFill/>
          </a:ln>
        </p:spPr>
      </p:pic>
      <p:sp>
        <p:nvSpPr>
          <p:cNvPr id="7" name="Slide Number Placeholder 13">
            <a:extLst>
              <a:ext uri="{FF2B5EF4-FFF2-40B4-BE49-F238E27FC236}">
                <a16:creationId xmlns:a16="http://schemas.microsoft.com/office/drawing/2014/main" id="{C9527AF7-35CB-694D-BE83-CDE922BD2F5F}"/>
              </a:ext>
            </a:extLst>
          </p:cNvPr>
          <p:cNvSpPr>
            <a:spLocks noGrp="1"/>
          </p:cNvSpPr>
          <p:nvPr>
            <p:ph type="sldNum" sz="quarter" idx="12"/>
          </p:nvPr>
        </p:nvSpPr>
        <p:spPr>
          <a:xfrm>
            <a:off x="9349636" y="6486077"/>
            <a:ext cx="2743200" cy="365125"/>
          </a:xfrm>
        </p:spPr>
        <p:txBody>
          <a:bodyPr/>
          <a:lstStyle/>
          <a:p>
            <a:pPr algn="ctr"/>
            <a:fld id="{5E1D2DF7-6972-1645-9CCD-4244C2539667}" type="slidenum">
              <a:rPr lang="en-US" smtClean="0"/>
              <a:pPr algn="ctr"/>
              <a:t>26</a:t>
            </a:fld>
            <a:endParaRPr lang="en-US" dirty="0"/>
          </a:p>
        </p:txBody>
      </p:sp>
      <p:sp>
        <p:nvSpPr>
          <p:cNvPr id="2" name="TextBox 1">
            <a:extLst>
              <a:ext uri="{FF2B5EF4-FFF2-40B4-BE49-F238E27FC236}">
                <a16:creationId xmlns:a16="http://schemas.microsoft.com/office/drawing/2014/main" id="{C9AFFEC6-3425-4B93-7C93-FDC45D702F29}"/>
              </a:ext>
            </a:extLst>
          </p:cNvPr>
          <p:cNvSpPr txBox="1"/>
          <p:nvPr/>
        </p:nvSpPr>
        <p:spPr>
          <a:xfrm>
            <a:off x="324631" y="5375561"/>
            <a:ext cx="7635871" cy="738664"/>
          </a:xfrm>
          <a:prstGeom prst="rect">
            <a:avLst/>
          </a:prstGeom>
          <a:noFill/>
        </p:spPr>
        <p:txBody>
          <a:bodyPr wrap="square" rtlCol="0">
            <a:spAutoFit/>
          </a:bodyPr>
          <a:lstStyle/>
          <a:p>
            <a:r>
              <a:rPr lang="en-US" sz="1400" b="1" dirty="0"/>
              <a:t>Read more at</a:t>
            </a:r>
            <a:r>
              <a:rPr lang="en-US" sz="1400" dirty="0"/>
              <a:t>: Flamino, James, et al. "Creation, evolution, and dissolution of social groups." Scientific Reports 11.1 (2021): 17470.</a:t>
            </a:r>
          </a:p>
          <a:p>
            <a:endParaRPr lang="en-US" sz="1400" dirty="0"/>
          </a:p>
        </p:txBody>
      </p:sp>
      <p:cxnSp>
        <p:nvCxnSpPr>
          <p:cNvPr id="3" name="Straight Connector 2">
            <a:extLst>
              <a:ext uri="{FF2B5EF4-FFF2-40B4-BE49-F238E27FC236}">
                <a16:creationId xmlns:a16="http://schemas.microsoft.com/office/drawing/2014/main" id="{AC36408F-2ED1-530C-BA75-5EB7A7EB763E}"/>
              </a:ext>
            </a:extLst>
          </p:cNvPr>
          <p:cNvCxnSpPr/>
          <p:nvPr/>
        </p:nvCxnSpPr>
        <p:spPr>
          <a:xfrm>
            <a:off x="200085" y="492643"/>
            <a:ext cx="11690638" cy="0"/>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42721846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78F5D7F-708A-174E-B683-F761F5583CDD}"/>
              </a:ext>
            </a:extLst>
          </p:cNvPr>
          <p:cNvSpPr txBox="1"/>
          <p:nvPr/>
        </p:nvSpPr>
        <p:spPr>
          <a:xfrm>
            <a:off x="324631" y="1145132"/>
            <a:ext cx="7049946" cy="5078313"/>
          </a:xfrm>
          <a:prstGeom prst="rect">
            <a:avLst/>
          </a:prstGeom>
          <a:noFill/>
        </p:spPr>
        <p:txBody>
          <a:bodyPr wrap="square" rtlCol="0">
            <a:spAutoFit/>
          </a:bodyPr>
          <a:lstStyle/>
          <a:p>
            <a:pPr marL="342900" indent="-342900">
              <a:buFont typeface="Arial" panose="020B0604020202020204" pitchFamily="34" charset="0"/>
              <a:buChar char="•"/>
            </a:pPr>
            <a:r>
              <a:rPr lang="en-US" sz="2400" dirty="0"/>
              <a:t>The driving force of value homophily can be more easily seen in online behavior</a:t>
            </a:r>
          </a:p>
          <a:p>
            <a:pPr marL="342900" indent="-342900">
              <a:buFont typeface="Arial" panose="020B0604020202020204" pitchFamily="34" charset="0"/>
              <a:buChar char="•"/>
            </a:pPr>
            <a:r>
              <a:rPr lang="en-US" sz="2400" dirty="0"/>
              <a:t>The mask of an online profile often reduces decorum in user behavior, cultivating more extreme interactions and views that produce greater displays of value homophily</a:t>
            </a:r>
          </a:p>
          <a:p>
            <a:pPr marL="342900" indent="-342900">
              <a:buFont typeface="Arial" panose="020B0604020202020204" pitchFamily="34" charset="0"/>
              <a:buChar char="•"/>
            </a:pPr>
            <a:r>
              <a:rPr lang="en-US" sz="2400" dirty="0"/>
              <a:t>This, in combination with curated content from social media algorithms, creates massive levels of </a:t>
            </a:r>
            <a:r>
              <a:rPr lang="en-US" sz="2400" b="1" dirty="0"/>
              <a:t>polarization </a:t>
            </a:r>
            <a:r>
              <a:rPr lang="en-US" sz="2400" dirty="0"/>
              <a:t>in online social groups</a:t>
            </a:r>
          </a:p>
          <a:p>
            <a:pPr marL="342900" indent="-342900">
              <a:buFont typeface="Arial" panose="020B0604020202020204" pitchFamily="34" charset="0"/>
              <a:buChar char="•"/>
            </a:pPr>
            <a:r>
              <a:rPr lang="en-US" sz="2400" dirty="0"/>
              <a:t>Greatly polarized social groups create “</a:t>
            </a:r>
            <a:r>
              <a:rPr lang="en-US" sz="2400" b="1" dirty="0"/>
              <a:t>echo chambers</a:t>
            </a:r>
            <a:r>
              <a:rPr lang="en-US" sz="2400" dirty="0"/>
              <a:t>”</a:t>
            </a:r>
          </a:p>
          <a:p>
            <a:pPr marL="800100" lvl="1" indent="-342900">
              <a:buFont typeface="Arial" panose="020B0604020202020204" pitchFamily="34" charset="0"/>
              <a:buChar char="•"/>
            </a:pPr>
            <a:r>
              <a:rPr lang="en-US" sz="2000" dirty="0"/>
              <a:t>Echo chambers are where users that reside within that social group hear and discuss narratives that only align with their own beliefs with no external input</a:t>
            </a:r>
          </a:p>
        </p:txBody>
      </p:sp>
      <p:sp>
        <p:nvSpPr>
          <p:cNvPr id="5" name="Title 1">
            <a:extLst>
              <a:ext uri="{FF2B5EF4-FFF2-40B4-BE49-F238E27FC236}">
                <a16:creationId xmlns:a16="http://schemas.microsoft.com/office/drawing/2014/main" id="{125BFC01-748E-AB4F-A0D7-2680DE739A4C}"/>
              </a:ext>
            </a:extLst>
          </p:cNvPr>
          <p:cNvSpPr txBox="1">
            <a:spLocks/>
          </p:cNvSpPr>
          <p:nvPr/>
        </p:nvSpPr>
        <p:spPr>
          <a:xfrm>
            <a:off x="167009" y="126084"/>
            <a:ext cx="1143209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C00000"/>
                </a:solidFill>
              </a:rPr>
              <a:t>Online social groups</a:t>
            </a:r>
          </a:p>
        </p:txBody>
      </p:sp>
      <p:pic>
        <p:nvPicPr>
          <p:cNvPr id="6" name="Picture 5">
            <a:extLst>
              <a:ext uri="{FF2B5EF4-FFF2-40B4-BE49-F238E27FC236}">
                <a16:creationId xmlns:a16="http://schemas.microsoft.com/office/drawing/2014/main" id="{B18AA8FD-3F15-3F41-9A32-737298941C19}"/>
              </a:ext>
            </a:extLst>
          </p:cNvPr>
          <p:cNvPicPr/>
          <p:nvPr/>
        </p:nvPicPr>
        <p:blipFill>
          <a:blip r:embed="rId3"/>
          <a:stretch/>
        </p:blipFill>
        <p:spPr>
          <a:xfrm>
            <a:off x="14500" y="6325863"/>
            <a:ext cx="2743200" cy="493776"/>
          </a:xfrm>
          <a:prstGeom prst="rect">
            <a:avLst/>
          </a:prstGeom>
          <a:ln>
            <a:noFill/>
          </a:ln>
        </p:spPr>
      </p:pic>
      <p:sp>
        <p:nvSpPr>
          <p:cNvPr id="7" name="Slide Number Placeholder 13">
            <a:extLst>
              <a:ext uri="{FF2B5EF4-FFF2-40B4-BE49-F238E27FC236}">
                <a16:creationId xmlns:a16="http://schemas.microsoft.com/office/drawing/2014/main" id="{CBCFA890-3A60-BF40-873C-2B92A5041F63}"/>
              </a:ext>
            </a:extLst>
          </p:cNvPr>
          <p:cNvSpPr>
            <a:spLocks noGrp="1"/>
          </p:cNvSpPr>
          <p:nvPr>
            <p:ph type="sldNum" sz="quarter" idx="12"/>
          </p:nvPr>
        </p:nvSpPr>
        <p:spPr>
          <a:xfrm>
            <a:off x="9349636" y="6486077"/>
            <a:ext cx="2743200" cy="365125"/>
          </a:xfrm>
        </p:spPr>
        <p:txBody>
          <a:bodyPr/>
          <a:lstStyle/>
          <a:p>
            <a:pPr algn="ctr"/>
            <a:fld id="{5E1D2DF7-6972-1645-9CCD-4244C2539667}" type="slidenum">
              <a:rPr lang="en-US" smtClean="0"/>
              <a:pPr algn="ctr"/>
              <a:t>27</a:t>
            </a:fld>
            <a:endParaRPr lang="en-US" dirty="0"/>
          </a:p>
        </p:txBody>
      </p:sp>
      <p:pic>
        <p:nvPicPr>
          <p:cNvPr id="2" name="Picture 1" descr="Shape&#10;&#10;Description automatically generated with low confidence">
            <a:extLst>
              <a:ext uri="{FF2B5EF4-FFF2-40B4-BE49-F238E27FC236}">
                <a16:creationId xmlns:a16="http://schemas.microsoft.com/office/drawing/2014/main" id="{2C6DEB30-6BAF-AE20-19A2-06F3F1C6369E}"/>
              </a:ext>
            </a:extLst>
          </p:cNvPr>
          <p:cNvPicPr>
            <a:picLocks noChangeAspect="1"/>
          </p:cNvPicPr>
          <p:nvPr/>
        </p:nvPicPr>
        <p:blipFill>
          <a:blip r:embed="rId4"/>
          <a:stretch>
            <a:fillRect/>
          </a:stretch>
        </p:blipFill>
        <p:spPr>
          <a:xfrm>
            <a:off x="8150030" y="1853911"/>
            <a:ext cx="2912668" cy="2912668"/>
          </a:xfrm>
          <a:prstGeom prst="rect">
            <a:avLst/>
          </a:prstGeom>
        </p:spPr>
      </p:pic>
    </p:spTree>
    <p:extLst>
      <p:ext uri="{BB962C8B-B14F-4D97-AF65-F5344CB8AC3E}">
        <p14:creationId xmlns:p14="http://schemas.microsoft.com/office/powerpoint/2010/main" val="41382284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78F5D7F-708A-174E-B683-F761F5583CDD}"/>
              </a:ext>
            </a:extLst>
          </p:cNvPr>
          <p:cNvSpPr txBox="1"/>
          <p:nvPr/>
        </p:nvSpPr>
        <p:spPr>
          <a:xfrm>
            <a:off x="324631" y="1145132"/>
            <a:ext cx="6256278" cy="4154984"/>
          </a:xfrm>
          <a:prstGeom prst="rect">
            <a:avLst/>
          </a:prstGeom>
          <a:noFill/>
        </p:spPr>
        <p:txBody>
          <a:bodyPr wrap="square" rtlCol="0">
            <a:spAutoFit/>
          </a:bodyPr>
          <a:lstStyle/>
          <a:p>
            <a:pPr marL="342900" indent="-342900">
              <a:buFont typeface="Arial" panose="020B0604020202020204" pitchFamily="34" charset="0"/>
              <a:buChar char="•"/>
            </a:pPr>
            <a:r>
              <a:rPr lang="en-US" sz="2400" dirty="0"/>
              <a:t>Earlier, we defined polarization as the segregation of a group of individuals into distinct opposing tendencies, divided by some attribute on a spectrum</a:t>
            </a:r>
          </a:p>
          <a:p>
            <a:pPr marL="342900" indent="-342900">
              <a:buFont typeface="Arial" panose="020B0604020202020204" pitchFamily="34" charset="0"/>
              <a:buChar char="•"/>
            </a:pPr>
            <a:r>
              <a:rPr lang="en-US" sz="2400" dirty="0"/>
              <a:t>However, there is much more to this</a:t>
            </a:r>
          </a:p>
          <a:p>
            <a:pPr marL="342900" indent="-342900">
              <a:buFont typeface="Arial" panose="020B0604020202020204" pitchFamily="34" charset="0"/>
              <a:buChar char="•"/>
            </a:pPr>
            <a:r>
              <a:rPr lang="en-US" sz="2400" dirty="0"/>
              <a:t>Polarization is commonly used when discussing politics, especially within the topic of social media</a:t>
            </a:r>
          </a:p>
          <a:p>
            <a:pPr marL="342900" indent="-342900">
              <a:buFont typeface="Arial" panose="020B0604020202020204" pitchFamily="34" charset="0"/>
              <a:buChar char="•"/>
            </a:pPr>
            <a:r>
              <a:rPr lang="en-US" sz="2400" dirty="0"/>
              <a:t>Political scientists break polarization into </a:t>
            </a:r>
            <a:r>
              <a:rPr lang="en-US" sz="2400" b="1" dirty="0"/>
              <a:t>four types</a:t>
            </a:r>
            <a:r>
              <a:rPr lang="en-US" sz="2400" dirty="0"/>
              <a:t>, each with </a:t>
            </a:r>
            <a:r>
              <a:rPr lang="en-US" sz="2400" b="1" dirty="0"/>
              <a:t>three levels of affect</a:t>
            </a:r>
            <a:endParaRPr lang="en-US" sz="2400" dirty="0"/>
          </a:p>
          <a:p>
            <a:pPr marL="342900" indent="-342900">
              <a:buFont typeface="Arial" panose="020B0604020202020204" pitchFamily="34" charset="0"/>
              <a:buChar char="•"/>
            </a:pPr>
            <a:endParaRPr lang="en-US" sz="2400" dirty="0"/>
          </a:p>
        </p:txBody>
      </p:sp>
      <p:sp>
        <p:nvSpPr>
          <p:cNvPr id="5" name="Title 1">
            <a:extLst>
              <a:ext uri="{FF2B5EF4-FFF2-40B4-BE49-F238E27FC236}">
                <a16:creationId xmlns:a16="http://schemas.microsoft.com/office/drawing/2014/main" id="{125BFC01-748E-AB4F-A0D7-2680DE739A4C}"/>
              </a:ext>
            </a:extLst>
          </p:cNvPr>
          <p:cNvSpPr txBox="1">
            <a:spLocks/>
          </p:cNvSpPr>
          <p:nvPr/>
        </p:nvSpPr>
        <p:spPr>
          <a:xfrm>
            <a:off x="167009" y="126084"/>
            <a:ext cx="1143209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C00000"/>
                </a:solidFill>
              </a:rPr>
              <a:t>Exploring polarization further</a:t>
            </a:r>
          </a:p>
        </p:txBody>
      </p:sp>
      <p:pic>
        <p:nvPicPr>
          <p:cNvPr id="6" name="Picture 5">
            <a:extLst>
              <a:ext uri="{FF2B5EF4-FFF2-40B4-BE49-F238E27FC236}">
                <a16:creationId xmlns:a16="http://schemas.microsoft.com/office/drawing/2014/main" id="{B18AA8FD-3F15-3F41-9A32-737298941C19}"/>
              </a:ext>
            </a:extLst>
          </p:cNvPr>
          <p:cNvPicPr/>
          <p:nvPr/>
        </p:nvPicPr>
        <p:blipFill>
          <a:blip r:embed="rId3"/>
          <a:stretch/>
        </p:blipFill>
        <p:spPr>
          <a:xfrm>
            <a:off x="14500" y="6325863"/>
            <a:ext cx="2743200" cy="493776"/>
          </a:xfrm>
          <a:prstGeom prst="rect">
            <a:avLst/>
          </a:prstGeom>
          <a:ln>
            <a:noFill/>
          </a:ln>
        </p:spPr>
      </p:pic>
      <p:sp>
        <p:nvSpPr>
          <p:cNvPr id="7" name="Slide Number Placeholder 13">
            <a:extLst>
              <a:ext uri="{FF2B5EF4-FFF2-40B4-BE49-F238E27FC236}">
                <a16:creationId xmlns:a16="http://schemas.microsoft.com/office/drawing/2014/main" id="{CBCFA890-3A60-BF40-873C-2B92A5041F63}"/>
              </a:ext>
            </a:extLst>
          </p:cNvPr>
          <p:cNvSpPr>
            <a:spLocks noGrp="1"/>
          </p:cNvSpPr>
          <p:nvPr>
            <p:ph type="sldNum" sz="quarter" idx="12"/>
          </p:nvPr>
        </p:nvSpPr>
        <p:spPr>
          <a:xfrm>
            <a:off x="9349636" y="6486077"/>
            <a:ext cx="2743200" cy="365125"/>
          </a:xfrm>
        </p:spPr>
        <p:txBody>
          <a:bodyPr/>
          <a:lstStyle/>
          <a:p>
            <a:pPr algn="ctr"/>
            <a:fld id="{5E1D2DF7-6972-1645-9CCD-4244C2539667}" type="slidenum">
              <a:rPr lang="en-US" smtClean="0"/>
              <a:pPr algn="ctr"/>
              <a:t>28</a:t>
            </a:fld>
            <a:endParaRPr lang="en-US" dirty="0"/>
          </a:p>
        </p:txBody>
      </p:sp>
      <p:pic>
        <p:nvPicPr>
          <p:cNvPr id="3" name="Picture 2" descr="A person pointing at a group of people&#10;&#10;Description automatically generated">
            <a:extLst>
              <a:ext uri="{FF2B5EF4-FFF2-40B4-BE49-F238E27FC236}">
                <a16:creationId xmlns:a16="http://schemas.microsoft.com/office/drawing/2014/main" id="{1FF5F7ED-17A4-DBD9-56A2-47CBA2EC62F3}"/>
              </a:ext>
            </a:extLst>
          </p:cNvPr>
          <p:cNvPicPr>
            <a:picLocks noChangeAspect="1"/>
          </p:cNvPicPr>
          <p:nvPr/>
        </p:nvPicPr>
        <p:blipFill>
          <a:blip r:embed="rId4"/>
          <a:stretch>
            <a:fillRect/>
          </a:stretch>
        </p:blipFill>
        <p:spPr>
          <a:xfrm>
            <a:off x="6827505" y="1346547"/>
            <a:ext cx="4929217" cy="4091635"/>
          </a:xfrm>
          <a:prstGeom prst="rect">
            <a:avLst/>
          </a:prstGeom>
        </p:spPr>
      </p:pic>
      <p:pic>
        <p:nvPicPr>
          <p:cNvPr id="11" name="Graphic 10" descr="Magnifying glass with solid fill">
            <a:extLst>
              <a:ext uri="{FF2B5EF4-FFF2-40B4-BE49-F238E27FC236}">
                <a16:creationId xmlns:a16="http://schemas.microsoft.com/office/drawing/2014/main" id="{99E9EA80-F42B-C1AC-B239-8915CEDCDC0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84007">
            <a:off x="8428279" y="2116107"/>
            <a:ext cx="1727670" cy="1727670"/>
          </a:xfrm>
          <a:prstGeom prst="rect">
            <a:avLst/>
          </a:prstGeom>
        </p:spPr>
      </p:pic>
      <p:pic>
        <p:nvPicPr>
          <p:cNvPr id="13" name="Graphic 12" descr="Question Mark with solid fill">
            <a:extLst>
              <a:ext uri="{FF2B5EF4-FFF2-40B4-BE49-F238E27FC236}">
                <a16:creationId xmlns:a16="http://schemas.microsoft.com/office/drawing/2014/main" id="{CEABE389-4B4C-F799-62C5-500826CDF2B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680892" y="2369779"/>
            <a:ext cx="914400" cy="914400"/>
          </a:xfrm>
          <a:prstGeom prst="rect">
            <a:avLst/>
          </a:prstGeom>
        </p:spPr>
      </p:pic>
    </p:spTree>
    <p:extLst>
      <p:ext uri="{BB962C8B-B14F-4D97-AF65-F5344CB8AC3E}">
        <p14:creationId xmlns:p14="http://schemas.microsoft.com/office/powerpoint/2010/main" val="21525698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78F5D7F-708A-174E-B683-F761F5583CDD}"/>
              </a:ext>
            </a:extLst>
          </p:cNvPr>
          <p:cNvSpPr txBox="1"/>
          <p:nvPr/>
        </p:nvSpPr>
        <p:spPr>
          <a:xfrm>
            <a:off x="324631" y="1145132"/>
            <a:ext cx="7487280" cy="4031873"/>
          </a:xfrm>
          <a:prstGeom prst="rect">
            <a:avLst/>
          </a:prstGeom>
          <a:noFill/>
        </p:spPr>
        <p:txBody>
          <a:bodyPr wrap="square" rtlCol="0">
            <a:spAutoFit/>
          </a:bodyPr>
          <a:lstStyle/>
          <a:p>
            <a:pPr marL="342900" indent="-342900">
              <a:buFont typeface="Arial" panose="020B0604020202020204" pitchFamily="34" charset="0"/>
              <a:buChar char="•"/>
            </a:pPr>
            <a:r>
              <a:rPr lang="en-US" sz="2400" dirty="0"/>
              <a:t>Political scientists break polarization into </a:t>
            </a:r>
            <a:r>
              <a:rPr lang="en-US" sz="2400" b="1" dirty="0"/>
              <a:t>four types</a:t>
            </a:r>
            <a:r>
              <a:rPr lang="en-US" sz="2400" dirty="0"/>
              <a:t>, each with </a:t>
            </a:r>
            <a:r>
              <a:rPr lang="en-US" sz="2400" b="1" dirty="0"/>
              <a:t>three levels of affect</a:t>
            </a:r>
            <a:endParaRPr lang="en-US" sz="2400" dirty="0"/>
          </a:p>
          <a:p>
            <a:pPr marL="342900" indent="-342900">
              <a:buFont typeface="Arial" panose="020B0604020202020204" pitchFamily="34" charset="0"/>
              <a:buChar char="•"/>
            </a:pPr>
            <a:r>
              <a:rPr lang="en-US" sz="2400" dirty="0"/>
              <a:t>The four types of polarization:</a:t>
            </a:r>
          </a:p>
          <a:p>
            <a:pPr marL="800100" lvl="1" indent="-342900">
              <a:buFont typeface="Arial" panose="020B0604020202020204" pitchFamily="34" charset="0"/>
              <a:buChar char="•"/>
            </a:pPr>
            <a:r>
              <a:rPr lang="en-US" sz="2000" dirty="0"/>
              <a:t>Policy polarization</a:t>
            </a:r>
          </a:p>
          <a:p>
            <a:pPr marL="800100" lvl="1" indent="-342900">
              <a:buFont typeface="Arial" panose="020B0604020202020204" pitchFamily="34" charset="0"/>
              <a:buChar char="•"/>
            </a:pPr>
            <a:r>
              <a:rPr lang="en-US" sz="2000" dirty="0"/>
              <a:t>Partisan polarization</a:t>
            </a:r>
          </a:p>
          <a:p>
            <a:pPr marL="800100" lvl="1" indent="-342900">
              <a:buFont typeface="Arial" panose="020B0604020202020204" pitchFamily="34" charset="0"/>
              <a:buChar char="•"/>
            </a:pPr>
            <a:r>
              <a:rPr lang="en-US" sz="2000" b="1" dirty="0"/>
              <a:t>Ideological polarization</a:t>
            </a:r>
          </a:p>
          <a:p>
            <a:pPr marL="800100" lvl="1" indent="-342900">
              <a:buFont typeface="Arial" panose="020B0604020202020204" pitchFamily="34" charset="0"/>
              <a:buChar char="•"/>
            </a:pPr>
            <a:r>
              <a:rPr lang="en-US" sz="2000" dirty="0"/>
              <a:t>Geographic polarization</a:t>
            </a:r>
          </a:p>
          <a:p>
            <a:pPr marL="342900" indent="-342900">
              <a:buFont typeface="Arial" panose="020B0604020202020204" pitchFamily="34" charset="0"/>
              <a:buChar char="•"/>
            </a:pPr>
            <a:r>
              <a:rPr lang="en-US" sz="2400" dirty="0"/>
              <a:t>The four levels of affect of polarization:</a:t>
            </a:r>
          </a:p>
          <a:p>
            <a:pPr marL="800100" lvl="1" indent="-342900">
              <a:buFont typeface="Arial" panose="020B0604020202020204" pitchFamily="34" charset="0"/>
              <a:buChar char="•"/>
            </a:pPr>
            <a:r>
              <a:rPr lang="en-US" sz="2000" dirty="0"/>
              <a:t>Elite polarization</a:t>
            </a:r>
          </a:p>
          <a:p>
            <a:pPr marL="800100" lvl="1" indent="-342900">
              <a:buFont typeface="Arial" panose="020B0604020202020204" pitchFamily="34" charset="0"/>
              <a:buChar char="•"/>
            </a:pPr>
            <a:r>
              <a:rPr lang="en-US" sz="2000" dirty="0"/>
              <a:t>Media polarization</a:t>
            </a:r>
          </a:p>
          <a:p>
            <a:pPr marL="800100" lvl="1" indent="-342900">
              <a:buFont typeface="Arial" panose="020B0604020202020204" pitchFamily="34" charset="0"/>
              <a:buChar char="•"/>
            </a:pPr>
            <a:r>
              <a:rPr lang="en-US" sz="2000" dirty="0"/>
              <a:t>Voter polarization</a:t>
            </a:r>
          </a:p>
          <a:p>
            <a:pPr marL="342900" indent="-342900">
              <a:buFont typeface="Arial" panose="020B0604020202020204" pitchFamily="34" charset="0"/>
              <a:buChar char="•"/>
            </a:pPr>
            <a:endParaRPr lang="en-US" sz="2000" dirty="0"/>
          </a:p>
        </p:txBody>
      </p:sp>
      <p:sp>
        <p:nvSpPr>
          <p:cNvPr id="5" name="Title 1">
            <a:extLst>
              <a:ext uri="{FF2B5EF4-FFF2-40B4-BE49-F238E27FC236}">
                <a16:creationId xmlns:a16="http://schemas.microsoft.com/office/drawing/2014/main" id="{125BFC01-748E-AB4F-A0D7-2680DE739A4C}"/>
              </a:ext>
            </a:extLst>
          </p:cNvPr>
          <p:cNvSpPr txBox="1">
            <a:spLocks/>
          </p:cNvSpPr>
          <p:nvPr/>
        </p:nvSpPr>
        <p:spPr>
          <a:xfrm>
            <a:off x="167009" y="126084"/>
            <a:ext cx="1143209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C00000"/>
                </a:solidFill>
              </a:rPr>
              <a:t>Exploring polarization further</a:t>
            </a:r>
          </a:p>
        </p:txBody>
      </p:sp>
      <p:pic>
        <p:nvPicPr>
          <p:cNvPr id="6" name="Picture 5">
            <a:extLst>
              <a:ext uri="{FF2B5EF4-FFF2-40B4-BE49-F238E27FC236}">
                <a16:creationId xmlns:a16="http://schemas.microsoft.com/office/drawing/2014/main" id="{B18AA8FD-3F15-3F41-9A32-737298941C19}"/>
              </a:ext>
            </a:extLst>
          </p:cNvPr>
          <p:cNvPicPr/>
          <p:nvPr/>
        </p:nvPicPr>
        <p:blipFill>
          <a:blip r:embed="rId3"/>
          <a:stretch/>
        </p:blipFill>
        <p:spPr>
          <a:xfrm>
            <a:off x="14500" y="6325863"/>
            <a:ext cx="2743200" cy="493776"/>
          </a:xfrm>
          <a:prstGeom prst="rect">
            <a:avLst/>
          </a:prstGeom>
          <a:ln>
            <a:noFill/>
          </a:ln>
        </p:spPr>
      </p:pic>
      <p:sp>
        <p:nvSpPr>
          <p:cNvPr id="7" name="Slide Number Placeholder 13">
            <a:extLst>
              <a:ext uri="{FF2B5EF4-FFF2-40B4-BE49-F238E27FC236}">
                <a16:creationId xmlns:a16="http://schemas.microsoft.com/office/drawing/2014/main" id="{CBCFA890-3A60-BF40-873C-2B92A5041F63}"/>
              </a:ext>
            </a:extLst>
          </p:cNvPr>
          <p:cNvSpPr>
            <a:spLocks noGrp="1"/>
          </p:cNvSpPr>
          <p:nvPr>
            <p:ph type="sldNum" sz="quarter" idx="12"/>
          </p:nvPr>
        </p:nvSpPr>
        <p:spPr>
          <a:xfrm>
            <a:off x="9349636" y="6486077"/>
            <a:ext cx="2743200" cy="365125"/>
          </a:xfrm>
        </p:spPr>
        <p:txBody>
          <a:bodyPr/>
          <a:lstStyle/>
          <a:p>
            <a:pPr algn="ctr"/>
            <a:fld id="{5E1D2DF7-6972-1645-9CCD-4244C2539667}" type="slidenum">
              <a:rPr lang="en-US" smtClean="0"/>
              <a:pPr algn="ctr"/>
              <a:t>29</a:t>
            </a:fld>
            <a:endParaRPr lang="en-US" dirty="0"/>
          </a:p>
        </p:txBody>
      </p:sp>
      <p:sp>
        <p:nvSpPr>
          <p:cNvPr id="9" name="TextBox 8">
            <a:extLst>
              <a:ext uri="{FF2B5EF4-FFF2-40B4-BE49-F238E27FC236}">
                <a16:creationId xmlns:a16="http://schemas.microsoft.com/office/drawing/2014/main" id="{0A3DA96D-C03D-8845-AC99-A29609EF6AA4}"/>
              </a:ext>
            </a:extLst>
          </p:cNvPr>
          <p:cNvSpPr txBox="1"/>
          <p:nvPr/>
        </p:nvSpPr>
        <p:spPr>
          <a:xfrm>
            <a:off x="167009" y="5893714"/>
            <a:ext cx="7694286" cy="307777"/>
          </a:xfrm>
          <a:prstGeom prst="rect">
            <a:avLst/>
          </a:prstGeom>
          <a:noFill/>
        </p:spPr>
        <p:txBody>
          <a:bodyPr wrap="none" rtlCol="0">
            <a:spAutoFit/>
          </a:bodyPr>
          <a:lstStyle/>
          <a:p>
            <a:r>
              <a:rPr lang="en-US" sz="1400" dirty="0"/>
              <a:t>Figure ref: McCarty, Nolan. </a:t>
            </a:r>
            <a:r>
              <a:rPr lang="en-US" sz="1400" i="1" dirty="0"/>
              <a:t>Polarization: What everyone needs to know®</a:t>
            </a:r>
            <a:r>
              <a:rPr lang="en-US" sz="1400" dirty="0"/>
              <a:t>. Oxford University Press, 2019.</a:t>
            </a:r>
          </a:p>
        </p:txBody>
      </p:sp>
      <p:pic>
        <p:nvPicPr>
          <p:cNvPr id="8" name="Picture 7" descr="Diagram, shape&#10;&#10;Description automatically generated">
            <a:extLst>
              <a:ext uri="{FF2B5EF4-FFF2-40B4-BE49-F238E27FC236}">
                <a16:creationId xmlns:a16="http://schemas.microsoft.com/office/drawing/2014/main" id="{8F7AD9DB-F08F-B64D-B4C3-58D008597C3D}"/>
              </a:ext>
            </a:extLst>
          </p:cNvPr>
          <p:cNvPicPr>
            <a:picLocks noChangeAspect="1"/>
          </p:cNvPicPr>
          <p:nvPr/>
        </p:nvPicPr>
        <p:blipFill>
          <a:blip r:embed="rId4"/>
          <a:stretch>
            <a:fillRect/>
          </a:stretch>
        </p:blipFill>
        <p:spPr>
          <a:xfrm>
            <a:off x="7969533" y="1145132"/>
            <a:ext cx="3947842" cy="3957153"/>
          </a:xfrm>
          <a:prstGeom prst="rect">
            <a:avLst/>
          </a:prstGeom>
        </p:spPr>
      </p:pic>
    </p:spTree>
    <p:extLst>
      <p:ext uri="{BB962C8B-B14F-4D97-AF65-F5344CB8AC3E}">
        <p14:creationId xmlns:p14="http://schemas.microsoft.com/office/powerpoint/2010/main" val="5612788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2E93C7C-10A9-C7C8-4E99-5E6A8B15EFC2}"/>
              </a:ext>
            </a:extLst>
          </p:cNvPr>
          <p:cNvSpPr txBox="1"/>
          <p:nvPr/>
        </p:nvSpPr>
        <p:spPr>
          <a:xfrm>
            <a:off x="324631" y="1145132"/>
            <a:ext cx="6466314" cy="4154984"/>
          </a:xfrm>
          <a:prstGeom prst="rect">
            <a:avLst/>
          </a:prstGeom>
          <a:noFill/>
        </p:spPr>
        <p:txBody>
          <a:bodyPr wrap="square" rtlCol="0">
            <a:spAutoFit/>
          </a:bodyPr>
          <a:lstStyle/>
          <a:p>
            <a:pPr marL="342900" indent="-342900">
              <a:buFont typeface="Arial" panose="020B0604020202020204" pitchFamily="34" charset="0"/>
              <a:buChar char="•"/>
            </a:pPr>
            <a:r>
              <a:rPr lang="en-US" sz="2400" dirty="0"/>
              <a:t>The introduction of social media has enhanced and complemented offline interactions, not replaced it</a:t>
            </a:r>
          </a:p>
          <a:p>
            <a:pPr marL="342900" indent="-342900">
              <a:buFont typeface="Arial" panose="020B0604020202020204" pitchFamily="34" charset="0"/>
              <a:buChar char="•"/>
            </a:pPr>
            <a:r>
              <a:rPr lang="en-US" sz="2400" dirty="0"/>
              <a:t>However, it is harder to analyze offline interactions (paucity of traceable data), making the analysis of  offline social groups the perfect target for novel research</a:t>
            </a:r>
          </a:p>
          <a:p>
            <a:pPr marL="342900" indent="-342900">
              <a:buFont typeface="Arial" panose="020B0604020202020204" pitchFamily="34" charset="0"/>
              <a:buChar char="•"/>
            </a:pPr>
            <a:r>
              <a:rPr lang="en-US" sz="2400" dirty="0"/>
              <a:t>Most offline group interactions occur within small face-to-face groups, not isolated dyads</a:t>
            </a:r>
          </a:p>
          <a:p>
            <a:pPr marL="342900" indent="-342900">
              <a:buFont typeface="Arial" panose="020B0604020202020204" pitchFamily="34" charset="0"/>
              <a:buChar char="•"/>
            </a:pPr>
            <a:r>
              <a:rPr lang="en-US" sz="2400" dirty="0"/>
              <a:t>These groups are not static, they evolve over time as members join or leave</a:t>
            </a:r>
          </a:p>
        </p:txBody>
      </p:sp>
      <p:sp>
        <p:nvSpPr>
          <p:cNvPr id="5" name="Title 1">
            <a:extLst>
              <a:ext uri="{FF2B5EF4-FFF2-40B4-BE49-F238E27FC236}">
                <a16:creationId xmlns:a16="http://schemas.microsoft.com/office/drawing/2014/main" id="{1D61239F-EC65-EA7F-BD98-A4179C24B8FD}"/>
              </a:ext>
            </a:extLst>
          </p:cNvPr>
          <p:cNvSpPr txBox="1">
            <a:spLocks/>
          </p:cNvSpPr>
          <p:nvPr/>
        </p:nvSpPr>
        <p:spPr>
          <a:xfrm>
            <a:off x="167009" y="126084"/>
            <a:ext cx="1143209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C00000"/>
                </a:solidFill>
              </a:rPr>
              <a:t>Offline social groups</a:t>
            </a:r>
          </a:p>
        </p:txBody>
      </p:sp>
      <p:pic>
        <p:nvPicPr>
          <p:cNvPr id="6" name="Picture 5">
            <a:extLst>
              <a:ext uri="{FF2B5EF4-FFF2-40B4-BE49-F238E27FC236}">
                <a16:creationId xmlns:a16="http://schemas.microsoft.com/office/drawing/2014/main" id="{BF65A030-30CE-C7E6-03CA-AEF9A1FD73E9}"/>
              </a:ext>
            </a:extLst>
          </p:cNvPr>
          <p:cNvPicPr/>
          <p:nvPr/>
        </p:nvPicPr>
        <p:blipFill>
          <a:blip r:embed="rId2"/>
          <a:stretch/>
        </p:blipFill>
        <p:spPr>
          <a:xfrm>
            <a:off x="14500" y="6325863"/>
            <a:ext cx="2743200" cy="493776"/>
          </a:xfrm>
          <a:prstGeom prst="rect">
            <a:avLst/>
          </a:prstGeom>
          <a:ln>
            <a:noFill/>
          </a:ln>
        </p:spPr>
      </p:pic>
      <p:sp>
        <p:nvSpPr>
          <p:cNvPr id="7" name="Slide Number Placeholder 13">
            <a:extLst>
              <a:ext uri="{FF2B5EF4-FFF2-40B4-BE49-F238E27FC236}">
                <a16:creationId xmlns:a16="http://schemas.microsoft.com/office/drawing/2014/main" id="{6D393FD9-1AC6-9722-5024-728E1FA74A73}"/>
              </a:ext>
            </a:extLst>
          </p:cNvPr>
          <p:cNvSpPr>
            <a:spLocks noGrp="1"/>
          </p:cNvSpPr>
          <p:nvPr>
            <p:ph type="sldNum" sz="quarter" idx="12"/>
          </p:nvPr>
        </p:nvSpPr>
        <p:spPr>
          <a:xfrm>
            <a:off x="9349636" y="6486077"/>
            <a:ext cx="2743200" cy="365125"/>
          </a:xfrm>
        </p:spPr>
        <p:txBody>
          <a:bodyPr/>
          <a:lstStyle/>
          <a:p>
            <a:pPr algn="ctr"/>
            <a:fld id="{5E1D2DF7-6972-1645-9CCD-4244C2539667}" type="slidenum">
              <a:rPr lang="en-US" smtClean="0"/>
              <a:pPr algn="ctr"/>
              <a:t>3</a:t>
            </a:fld>
            <a:endParaRPr lang="en-US" dirty="0"/>
          </a:p>
        </p:txBody>
      </p:sp>
      <p:pic>
        <p:nvPicPr>
          <p:cNvPr id="8" name="Graphic 7" descr="Man with solid fill">
            <a:extLst>
              <a:ext uri="{FF2B5EF4-FFF2-40B4-BE49-F238E27FC236}">
                <a16:creationId xmlns:a16="http://schemas.microsoft.com/office/drawing/2014/main" id="{A83C4C83-0F99-4C43-730B-C97C8837EE7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140742" y="963238"/>
            <a:ext cx="457200" cy="457200"/>
          </a:xfrm>
          <a:prstGeom prst="rect">
            <a:avLst/>
          </a:prstGeom>
        </p:spPr>
      </p:pic>
      <p:pic>
        <p:nvPicPr>
          <p:cNvPr id="9" name="Graphic 8" descr="Man with solid fill">
            <a:extLst>
              <a:ext uri="{FF2B5EF4-FFF2-40B4-BE49-F238E27FC236}">
                <a16:creationId xmlns:a16="http://schemas.microsoft.com/office/drawing/2014/main" id="{6BB4F0F9-C8F8-4D73-E187-559E17732ED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912142" y="1168889"/>
            <a:ext cx="457200" cy="457200"/>
          </a:xfrm>
          <a:prstGeom prst="rect">
            <a:avLst/>
          </a:prstGeom>
        </p:spPr>
      </p:pic>
      <p:pic>
        <p:nvPicPr>
          <p:cNvPr id="10" name="Graphic 9" descr="Man with solid fill">
            <a:extLst>
              <a:ext uri="{FF2B5EF4-FFF2-40B4-BE49-F238E27FC236}">
                <a16:creationId xmlns:a16="http://schemas.microsoft.com/office/drawing/2014/main" id="{76D6DF49-DE2C-0F1F-1DA6-F59CDC7574A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306858" y="1397489"/>
            <a:ext cx="457200" cy="457200"/>
          </a:xfrm>
          <a:prstGeom prst="rect">
            <a:avLst/>
          </a:prstGeom>
        </p:spPr>
      </p:pic>
      <p:sp>
        <p:nvSpPr>
          <p:cNvPr id="11" name="Oval 10">
            <a:extLst>
              <a:ext uri="{FF2B5EF4-FFF2-40B4-BE49-F238E27FC236}">
                <a16:creationId xmlns:a16="http://schemas.microsoft.com/office/drawing/2014/main" id="{6CAA7FF9-55C6-61C7-B267-F18A6C5B90EC}"/>
              </a:ext>
            </a:extLst>
          </p:cNvPr>
          <p:cNvSpPr/>
          <p:nvPr/>
        </p:nvSpPr>
        <p:spPr>
          <a:xfrm>
            <a:off x="9706560" y="757656"/>
            <a:ext cx="1325563" cy="1325563"/>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Arrow Connector 11">
            <a:extLst>
              <a:ext uri="{FF2B5EF4-FFF2-40B4-BE49-F238E27FC236}">
                <a16:creationId xmlns:a16="http://schemas.microsoft.com/office/drawing/2014/main" id="{029D1CA0-9386-B5D3-F662-53414CE05CF7}"/>
              </a:ext>
            </a:extLst>
          </p:cNvPr>
          <p:cNvCxnSpPr/>
          <p:nvPr/>
        </p:nvCxnSpPr>
        <p:spPr>
          <a:xfrm>
            <a:off x="8814816" y="1032296"/>
            <a:ext cx="0" cy="4978360"/>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sp>
        <p:nvSpPr>
          <p:cNvPr id="13" name="TextBox 12">
            <a:extLst>
              <a:ext uri="{FF2B5EF4-FFF2-40B4-BE49-F238E27FC236}">
                <a16:creationId xmlns:a16="http://schemas.microsoft.com/office/drawing/2014/main" id="{8EFE078E-AA3F-E16A-B698-924BF180CD78}"/>
              </a:ext>
            </a:extLst>
          </p:cNvPr>
          <p:cNvSpPr txBox="1"/>
          <p:nvPr/>
        </p:nvSpPr>
        <p:spPr>
          <a:xfrm>
            <a:off x="8490047" y="662678"/>
            <a:ext cx="649537" cy="369332"/>
          </a:xfrm>
          <a:prstGeom prst="rect">
            <a:avLst/>
          </a:prstGeom>
          <a:noFill/>
        </p:spPr>
        <p:txBody>
          <a:bodyPr wrap="none" rtlCol="0">
            <a:spAutoFit/>
          </a:bodyPr>
          <a:lstStyle/>
          <a:p>
            <a:pPr algn="ctr"/>
            <a:r>
              <a:rPr lang="en-US" dirty="0"/>
              <a:t>Time</a:t>
            </a:r>
          </a:p>
        </p:txBody>
      </p:sp>
      <p:pic>
        <p:nvPicPr>
          <p:cNvPr id="14" name="Graphic 13" descr="Man with solid fill">
            <a:extLst>
              <a:ext uri="{FF2B5EF4-FFF2-40B4-BE49-F238E27FC236}">
                <a16:creationId xmlns:a16="http://schemas.microsoft.com/office/drawing/2014/main" id="{7C11304E-E94D-D405-F92E-6B73FDBD4AB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159076" y="2971800"/>
            <a:ext cx="457200" cy="457200"/>
          </a:xfrm>
          <a:prstGeom prst="rect">
            <a:avLst/>
          </a:prstGeom>
        </p:spPr>
      </p:pic>
      <p:pic>
        <p:nvPicPr>
          <p:cNvPr id="15" name="Graphic 14" descr="Man with solid fill">
            <a:extLst>
              <a:ext uri="{FF2B5EF4-FFF2-40B4-BE49-F238E27FC236}">
                <a16:creationId xmlns:a16="http://schemas.microsoft.com/office/drawing/2014/main" id="{1ABC03E3-7F0B-2C0F-6FF0-A6AC360FE2B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930476" y="3177451"/>
            <a:ext cx="457200" cy="457200"/>
          </a:xfrm>
          <a:prstGeom prst="rect">
            <a:avLst/>
          </a:prstGeom>
        </p:spPr>
      </p:pic>
      <p:pic>
        <p:nvPicPr>
          <p:cNvPr id="16" name="Graphic 15" descr="Man with solid fill">
            <a:extLst>
              <a:ext uri="{FF2B5EF4-FFF2-40B4-BE49-F238E27FC236}">
                <a16:creationId xmlns:a16="http://schemas.microsoft.com/office/drawing/2014/main" id="{0139A579-B580-2512-88E9-9C390934E80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325192" y="3406051"/>
            <a:ext cx="457200" cy="457200"/>
          </a:xfrm>
          <a:prstGeom prst="rect">
            <a:avLst/>
          </a:prstGeom>
        </p:spPr>
      </p:pic>
      <p:sp>
        <p:nvSpPr>
          <p:cNvPr id="17" name="Oval 16">
            <a:extLst>
              <a:ext uri="{FF2B5EF4-FFF2-40B4-BE49-F238E27FC236}">
                <a16:creationId xmlns:a16="http://schemas.microsoft.com/office/drawing/2014/main" id="{45735E91-C740-C4DE-1681-A315F0243AA8}"/>
              </a:ext>
            </a:extLst>
          </p:cNvPr>
          <p:cNvSpPr/>
          <p:nvPr/>
        </p:nvSpPr>
        <p:spPr>
          <a:xfrm>
            <a:off x="9724894" y="2766218"/>
            <a:ext cx="1325563" cy="1325563"/>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Graphic 17" descr="Man with solid fill">
            <a:extLst>
              <a:ext uri="{FF2B5EF4-FFF2-40B4-BE49-F238E27FC236}">
                <a16:creationId xmlns:a16="http://schemas.microsoft.com/office/drawing/2014/main" id="{617D097F-6450-95C5-811A-0AFBFF32B1F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159076" y="4976095"/>
            <a:ext cx="457200" cy="457200"/>
          </a:xfrm>
          <a:prstGeom prst="rect">
            <a:avLst/>
          </a:prstGeom>
        </p:spPr>
      </p:pic>
      <p:pic>
        <p:nvPicPr>
          <p:cNvPr id="19" name="Graphic 18" descr="Man with solid fill">
            <a:extLst>
              <a:ext uri="{FF2B5EF4-FFF2-40B4-BE49-F238E27FC236}">
                <a16:creationId xmlns:a16="http://schemas.microsoft.com/office/drawing/2014/main" id="{F34674AA-04CB-55C0-5D66-1CE33764376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930476" y="5181746"/>
            <a:ext cx="457200" cy="457200"/>
          </a:xfrm>
          <a:prstGeom prst="rect">
            <a:avLst/>
          </a:prstGeom>
        </p:spPr>
      </p:pic>
      <p:pic>
        <p:nvPicPr>
          <p:cNvPr id="20" name="Graphic 19" descr="Man with solid fill">
            <a:extLst>
              <a:ext uri="{FF2B5EF4-FFF2-40B4-BE49-F238E27FC236}">
                <a16:creationId xmlns:a16="http://schemas.microsoft.com/office/drawing/2014/main" id="{0954C67A-06A4-6469-B418-B5C9C4ED487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096592" y="5513102"/>
            <a:ext cx="457200" cy="457200"/>
          </a:xfrm>
          <a:prstGeom prst="rect">
            <a:avLst/>
          </a:prstGeom>
        </p:spPr>
      </p:pic>
      <p:sp>
        <p:nvSpPr>
          <p:cNvPr id="21" name="Oval 20">
            <a:extLst>
              <a:ext uri="{FF2B5EF4-FFF2-40B4-BE49-F238E27FC236}">
                <a16:creationId xmlns:a16="http://schemas.microsoft.com/office/drawing/2014/main" id="{CE1A7DCB-5AEA-5457-204B-9A75B2B307F2}"/>
              </a:ext>
            </a:extLst>
          </p:cNvPr>
          <p:cNvSpPr/>
          <p:nvPr/>
        </p:nvSpPr>
        <p:spPr>
          <a:xfrm>
            <a:off x="9724894" y="4770513"/>
            <a:ext cx="1325563" cy="1325563"/>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 name="Graphic 21" descr="Man with solid fill">
            <a:extLst>
              <a:ext uri="{FF2B5EF4-FFF2-40B4-BE49-F238E27FC236}">
                <a16:creationId xmlns:a16="http://schemas.microsoft.com/office/drawing/2014/main" id="{0FBE4256-EB36-7ADC-664D-78968186635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096592" y="3534299"/>
            <a:ext cx="457200" cy="457200"/>
          </a:xfrm>
          <a:prstGeom prst="rect">
            <a:avLst/>
          </a:prstGeom>
        </p:spPr>
      </p:pic>
      <p:pic>
        <p:nvPicPr>
          <p:cNvPr id="23" name="Graphic 22" descr="Man with solid fill">
            <a:extLst>
              <a:ext uri="{FF2B5EF4-FFF2-40B4-BE49-F238E27FC236}">
                <a16:creationId xmlns:a16="http://schemas.microsoft.com/office/drawing/2014/main" id="{2BB316D6-5CCE-ADEC-C140-92F0883C09E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194472" y="1889549"/>
            <a:ext cx="457200" cy="457200"/>
          </a:xfrm>
          <a:prstGeom prst="rect">
            <a:avLst/>
          </a:prstGeom>
        </p:spPr>
      </p:pic>
      <p:cxnSp>
        <p:nvCxnSpPr>
          <p:cNvPr id="24" name="Straight Arrow Connector 23">
            <a:extLst>
              <a:ext uri="{FF2B5EF4-FFF2-40B4-BE49-F238E27FC236}">
                <a16:creationId xmlns:a16="http://schemas.microsoft.com/office/drawing/2014/main" id="{3ADBB3CB-B2F8-58C2-149E-EDCC0769AE3A}"/>
              </a:ext>
            </a:extLst>
          </p:cNvPr>
          <p:cNvCxnSpPr>
            <a:cxnSpLocks/>
          </p:cNvCxnSpPr>
          <p:nvPr/>
        </p:nvCxnSpPr>
        <p:spPr>
          <a:xfrm flipV="1">
            <a:off x="9532003" y="1755649"/>
            <a:ext cx="627073" cy="22728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5" name="Straight Arrow Connector 24">
            <a:extLst>
              <a:ext uri="{FF2B5EF4-FFF2-40B4-BE49-F238E27FC236}">
                <a16:creationId xmlns:a16="http://schemas.microsoft.com/office/drawing/2014/main" id="{41F9E1FC-2C1C-2F46-C12A-03FB765922F4}"/>
              </a:ext>
            </a:extLst>
          </p:cNvPr>
          <p:cNvCxnSpPr>
            <a:cxnSpLocks/>
          </p:cNvCxnSpPr>
          <p:nvPr/>
        </p:nvCxnSpPr>
        <p:spPr>
          <a:xfrm>
            <a:off x="10705099" y="3762899"/>
            <a:ext cx="740074" cy="36692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5255968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B3C0976-2277-FD43-9A54-9D5E4D00D485}"/>
              </a:ext>
            </a:extLst>
          </p:cNvPr>
          <p:cNvSpPr txBox="1"/>
          <p:nvPr/>
        </p:nvSpPr>
        <p:spPr>
          <a:xfrm>
            <a:off x="324630" y="1145132"/>
            <a:ext cx="6365145" cy="4893647"/>
          </a:xfrm>
          <a:prstGeom prst="rect">
            <a:avLst/>
          </a:prstGeom>
          <a:noFill/>
        </p:spPr>
        <p:txBody>
          <a:bodyPr wrap="square" rtlCol="0">
            <a:spAutoFit/>
          </a:bodyPr>
          <a:lstStyle/>
          <a:p>
            <a:pPr marL="342900" indent="-342900">
              <a:buFont typeface="Arial" panose="020B0604020202020204" pitchFamily="34" charset="0"/>
              <a:buChar char="•"/>
            </a:pPr>
            <a:r>
              <a:rPr lang="en-US" sz="2400" dirty="0"/>
              <a:t>Traditionally, the degrees and direction of influence and interaction between these levels of affect were more strictly hierarchical</a:t>
            </a:r>
          </a:p>
          <a:p>
            <a:pPr marL="342900" indent="-342900">
              <a:buFont typeface="Arial" panose="020B0604020202020204" pitchFamily="34" charset="0"/>
              <a:buChar char="•"/>
            </a:pPr>
            <a:r>
              <a:rPr lang="en-US" sz="2400" dirty="0"/>
              <a:t>Social media has lowered the barrier of interaction so influence can more easily be attained at all levels</a:t>
            </a:r>
          </a:p>
          <a:p>
            <a:pPr marL="342900" indent="-342900">
              <a:buFont typeface="Arial" panose="020B0604020202020204" pitchFamily="34" charset="0"/>
              <a:buChar char="•"/>
            </a:pPr>
            <a:r>
              <a:rPr lang="en-US" sz="2400" dirty="0"/>
              <a:t>This widens the range of entities that can politically influence general audiences</a:t>
            </a:r>
          </a:p>
          <a:p>
            <a:pPr marL="342900" indent="-342900">
              <a:buFont typeface="Arial" panose="020B0604020202020204" pitchFamily="34" charset="0"/>
              <a:buChar char="•"/>
            </a:pPr>
            <a:r>
              <a:rPr lang="en-US" sz="2400" dirty="0"/>
              <a:t>This has been established, but how do top political influencers change over time? </a:t>
            </a:r>
          </a:p>
          <a:p>
            <a:pPr marL="342900" indent="-342900">
              <a:buFont typeface="Arial" panose="020B0604020202020204" pitchFamily="34" charset="0"/>
              <a:buChar char="•"/>
            </a:pPr>
            <a:r>
              <a:rPr lang="en-US" sz="2400" dirty="0"/>
              <a:t>Importantly, does this facilitate an increase in polarization?</a:t>
            </a:r>
          </a:p>
          <a:p>
            <a:pPr marL="342900" indent="-342900">
              <a:buFont typeface="Arial" panose="020B0604020202020204" pitchFamily="34" charset="0"/>
              <a:buChar char="•"/>
            </a:pPr>
            <a:endParaRPr lang="en-US" sz="2400" dirty="0"/>
          </a:p>
        </p:txBody>
      </p:sp>
      <p:sp>
        <p:nvSpPr>
          <p:cNvPr id="5" name="Title 1">
            <a:extLst>
              <a:ext uri="{FF2B5EF4-FFF2-40B4-BE49-F238E27FC236}">
                <a16:creationId xmlns:a16="http://schemas.microsoft.com/office/drawing/2014/main" id="{B94C199A-7255-9A4A-9585-CF3378948CDA}"/>
              </a:ext>
            </a:extLst>
          </p:cNvPr>
          <p:cNvSpPr txBox="1">
            <a:spLocks/>
          </p:cNvSpPr>
          <p:nvPr/>
        </p:nvSpPr>
        <p:spPr>
          <a:xfrm>
            <a:off x="167009" y="126084"/>
            <a:ext cx="1143209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C00000"/>
                </a:solidFill>
              </a:rPr>
              <a:t>Exploring polarization further</a:t>
            </a:r>
          </a:p>
        </p:txBody>
      </p:sp>
      <p:pic>
        <p:nvPicPr>
          <p:cNvPr id="6" name="Picture 5">
            <a:extLst>
              <a:ext uri="{FF2B5EF4-FFF2-40B4-BE49-F238E27FC236}">
                <a16:creationId xmlns:a16="http://schemas.microsoft.com/office/drawing/2014/main" id="{142F9262-30C8-A940-AECA-ED32585AECC7}"/>
              </a:ext>
            </a:extLst>
          </p:cNvPr>
          <p:cNvPicPr/>
          <p:nvPr/>
        </p:nvPicPr>
        <p:blipFill>
          <a:blip r:embed="rId3"/>
          <a:stretch/>
        </p:blipFill>
        <p:spPr>
          <a:xfrm>
            <a:off x="14500" y="6325863"/>
            <a:ext cx="2743200" cy="493776"/>
          </a:xfrm>
          <a:prstGeom prst="rect">
            <a:avLst/>
          </a:prstGeom>
          <a:ln>
            <a:noFill/>
          </a:ln>
        </p:spPr>
      </p:pic>
      <p:sp>
        <p:nvSpPr>
          <p:cNvPr id="7" name="Slide Number Placeholder 13">
            <a:extLst>
              <a:ext uri="{FF2B5EF4-FFF2-40B4-BE49-F238E27FC236}">
                <a16:creationId xmlns:a16="http://schemas.microsoft.com/office/drawing/2014/main" id="{89E2A03A-753E-3E49-8C88-4FC42515F6E9}"/>
              </a:ext>
            </a:extLst>
          </p:cNvPr>
          <p:cNvSpPr>
            <a:spLocks noGrp="1"/>
          </p:cNvSpPr>
          <p:nvPr>
            <p:ph type="sldNum" sz="quarter" idx="12"/>
          </p:nvPr>
        </p:nvSpPr>
        <p:spPr>
          <a:xfrm>
            <a:off x="9349636" y="6486077"/>
            <a:ext cx="2743200" cy="365125"/>
          </a:xfrm>
        </p:spPr>
        <p:txBody>
          <a:bodyPr/>
          <a:lstStyle/>
          <a:p>
            <a:pPr algn="ctr"/>
            <a:fld id="{5E1D2DF7-6972-1645-9CCD-4244C2539667}" type="slidenum">
              <a:rPr lang="en-US" smtClean="0"/>
              <a:pPr algn="ctr"/>
              <a:t>30</a:t>
            </a:fld>
            <a:endParaRPr lang="en-US" dirty="0"/>
          </a:p>
        </p:txBody>
      </p:sp>
      <p:grpSp>
        <p:nvGrpSpPr>
          <p:cNvPr id="33" name="Group 32">
            <a:extLst>
              <a:ext uri="{FF2B5EF4-FFF2-40B4-BE49-F238E27FC236}">
                <a16:creationId xmlns:a16="http://schemas.microsoft.com/office/drawing/2014/main" id="{1B25E3EE-87A5-1BA5-A212-6D99BE9833F5}"/>
              </a:ext>
            </a:extLst>
          </p:cNvPr>
          <p:cNvGrpSpPr/>
          <p:nvPr/>
        </p:nvGrpSpPr>
        <p:grpSpPr>
          <a:xfrm>
            <a:off x="6873153" y="1569696"/>
            <a:ext cx="5219683" cy="3252122"/>
            <a:chOff x="6873153" y="1569696"/>
            <a:chExt cx="5219683" cy="3252122"/>
          </a:xfrm>
        </p:grpSpPr>
        <p:grpSp>
          <p:nvGrpSpPr>
            <p:cNvPr id="23" name="Group 22">
              <a:extLst>
                <a:ext uri="{FF2B5EF4-FFF2-40B4-BE49-F238E27FC236}">
                  <a16:creationId xmlns:a16="http://schemas.microsoft.com/office/drawing/2014/main" id="{BD485E7A-1E0B-F84E-BBC5-6C1F98B21FB5}"/>
                </a:ext>
              </a:extLst>
            </p:cNvPr>
            <p:cNvGrpSpPr/>
            <p:nvPr/>
          </p:nvGrpSpPr>
          <p:grpSpPr>
            <a:xfrm>
              <a:off x="6873153" y="2036181"/>
              <a:ext cx="5219683" cy="2785637"/>
              <a:chOff x="6540325" y="2268963"/>
              <a:chExt cx="5219683" cy="2785637"/>
            </a:xfrm>
          </p:grpSpPr>
          <p:pic>
            <p:nvPicPr>
              <p:cNvPr id="11" name="Picture 10" descr="Shape&#10;&#10;Description automatically generated with low confidence">
                <a:extLst>
                  <a:ext uri="{FF2B5EF4-FFF2-40B4-BE49-F238E27FC236}">
                    <a16:creationId xmlns:a16="http://schemas.microsoft.com/office/drawing/2014/main" id="{4C514A7E-26F9-6447-9859-A9BA55B53086}"/>
                  </a:ext>
                </a:extLst>
              </p:cNvPr>
              <p:cNvPicPr>
                <a:picLocks noChangeAspect="1"/>
              </p:cNvPicPr>
              <p:nvPr/>
            </p:nvPicPr>
            <p:blipFill rotWithShape="1">
              <a:blip r:embed="rId4"/>
              <a:srcRect t="71183"/>
              <a:stretch/>
            </p:blipFill>
            <p:spPr>
              <a:xfrm>
                <a:off x="6540325" y="4117700"/>
                <a:ext cx="3251200" cy="936900"/>
              </a:xfrm>
              <a:prstGeom prst="rect">
                <a:avLst/>
              </a:prstGeom>
            </p:spPr>
          </p:pic>
          <p:sp>
            <p:nvSpPr>
              <p:cNvPr id="12" name="TextBox 11">
                <a:extLst>
                  <a:ext uri="{FF2B5EF4-FFF2-40B4-BE49-F238E27FC236}">
                    <a16:creationId xmlns:a16="http://schemas.microsoft.com/office/drawing/2014/main" id="{925E43A5-42DD-564A-857E-5612903969AE}"/>
                  </a:ext>
                </a:extLst>
              </p:cNvPr>
              <p:cNvSpPr txBox="1"/>
              <p:nvPr/>
            </p:nvSpPr>
            <p:spPr>
              <a:xfrm>
                <a:off x="9905577" y="2268963"/>
                <a:ext cx="1466042" cy="369332"/>
              </a:xfrm>
              <a:prstGeom prst="rect">
                <a:avLst/>
              </a:prstGeom>
              <a:noFill/>
            </p:spPr>
            <p:txBody>
              <a:bodyPr wrap="none" rtlCol="0">
                <a:spAutoFit/>
              </a:bodyPr>
              <a:lstStyle/>
              <a:p>
                <a:pPr algn="ctr"/>
                <a:r>
                  <a:rPr lang="en-US" dirty="0">
                    <a:solidFill>
                      <a:srgbClr val="1D4999"/>
                    </a:solidFill>
                  </a:rPr>
                  <a:t>Political Elites</a:t>
                </a:r>
              </a:p>
            </p:txBody>
          </p:sp>
          <p:sp>
            <p:nvSpPr>
              <p:cNvPr id="13" name="TextBox 12">
                <a:extLst>
                  <a:ext uri="{FF2B5EF4-FFF2-40B4-BE49-F238E27FC236}">
                    <a16:creationId xmlns:a16="http://schemas.microsoft.com/office/drawing/2014/main" id="{84C55A69-73D4-CC4B-9A2E-A64DBB417EA0}"/>
                  </a:ext>
                </a:extLst>
              </p:cNvPr>
              <p:cNvSpPr txBox="1"/>
              <p:nvPr/>
            </p:nvSpPr>
            <p:spPr>
              <a:xfrm>
                <a:off x="9578119" y="3239237"/>
                <a:ext cx="2120958" cy="369332"/>
              </a:xfrm>
              <a:prstGeom prst="rect">
                <a:avLst/>
              </a:prstGeom>
              <a:noFill/>
            </p:spPr>
            <p:txBody>
              <a:bodyPr wrap="square" rtlCol="0">
                <a:spAutoFit/>
              </a:bodyPr>
              <a:lstStyle/>
              <a:p>
                <a:pPr algn="ctr"/>
                <a:r>
                  <a:rPr lang="en-US" dirty="0">
                    <a:solidFill>
                      <a:srgbClr val="4A8424"/>
                    </a:solidFill>
                  </a:rPr>
                  <a:t>News Organizations</a:t>
                </a:r>
              </a:p>
            </p:txBody>
          </p:sp>
          <p:sp>
            <p:nvSpPr>
              <p:cNvPr id="14" name="TextBox 13">
                <a:extLst>
                  <a:ext uri="{FF2B5EF4-FFF2-40B4-BE49-F238E27FC236}">
                    <a16:creationId xmlns:a16="http://schemas.microsoft.com/office/drawing/2014/main" id="{FF64AF18-11DA-7541-92DB-C92617977291}"/>
                  </a:ext>
                </a:extLst>
              </p:cNvPr>
              <p:cNvSpPr txBox="1"/>
              <p:nvPr/>
            </p:nvSpPr>
            <p:spPr>
              <a:xfrm>
                <a:off x="9822017" y="4255978"/>
                <a:ext cx="1694566" cy="369332"/>
              </a:xfrm>
              <a:prstGeom prst="rect">
                <a:avLst/>
              </a:prstGeom>
              <a:noFill/>
            </p:spPr>
            <p:txBody>
              <a:bodyPr wrap="none" rtlCol="0">
                <a:spAutoFit/>
              </a:bodyPr>
              <a:lstStyle/>
              <a:p>
                <a:pPr algn="ctr"/>
                <a:r>
                  <a:rPr lang="en-US" dirty="0"/>
                  <a:t>Common Voters</a:t>
                </a:r>
              </a:p>
            </p:txBody>
          </p:sp>
          <p:cxnSp>
            <p:nvCxnSpPr>
              <p:cNvPr id="16" name="Straight Connector 15">
                <a:extLst>
                  <a:ext uri="{FF2B5EF4-FFF2-40B4-BE49-F238E27FC236}">
                    <a16:creationId xmlns:a16="http://schemas.microsoft.com/office/drawing/2014/main" id="{1F603F26-D2EF-C043-9A57-BDC49C27B03D}"/>
                  </a:ext>
                </a:extLst>
              </p:cNvPr>
              <p:cNvCxnSpPr>
                <a:cxnSpLocks/>
              </p:cNvCxnSpPr>
              <p:nvPr/>
            </p:nvCxnSpPr>
            <p:spPr>
              <a:xfrm>
                <a:off x="6937363" y="3906982"/>
                <a:ext cx="4822645" cy="0"/>
              </a:xfrm>
              <a:prstGeom prst="line">
                <a:avLst/>
              </a:prstGeom>
              <a:ln w="69850" cap="rnd">
                <a:solidFill>
                  <a:srgbClr val="4A8424"/>
                </a:solidFill>
                <a:prstDash val="sysDot"/>
                <a:round/>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39435AE-F820-AB40-B936-1EFDC4AE2497}"/>
                  </a:ext>
                </a:extLst>
              </p:cNvPr>
              <p:cNvCxnSpPr>
                <a:cxnSpLocks/>
              </p:cNvCxnSpPr>
              <p:nvPr/>
            </p:nvCxnSpPr>
            <p:spPr>
              <a:xfrm>
                <a:off x="7630646" y="2890240"/>
                <a:ext cx="4043345" cy="0"/>
              </a:xfrm>
              <a:prstGeom prst="line">
                <a:avLst/>
              </a:prstGeom>
              <a:ln w="69850" cap="rnd">
                <a:solidFill>
                  <a:srgbClr val="1D4999"/>
                </a:solidFill>
                <a:prstDash val="sysDot"/>
                <a:round/>
              </a:ln>
            </p:spPr>
            <p:style>
              <a:lnRef idx="1">
                <a:schemeClr val="accent1"/>
              </a:lnRef>
              <a:fillRef idx="0">
                <a:schemeClr val="accent1"/>
              </a:fillRef>
              <a:effectRef idx="0">
                <a:schemeClr val="accent1"/>
              </a:effectRef>
              <a:fontRef idx="minor">
                <a:schemeClr val="tx1"/>
              </a:fontRef>
            </p:style>
          </p:cxnSp>
        </p:grpSp>
        <p:pic>
          <p:nvPicPr>
            <p:cNvPr id="2" name="Picture 1" descr="Shape&#10;&#10;Description automatically generated with low confidence">
              <a:extLst>
                <a:ext uri="{FF2B5EF4-FFF2-40B4-BE49-F238E27FC236}">
                  <a16:creationId xmlns:a16="http://schemas.microsoft.com/office/drawing/2014/main" id="{FE5B2EA9-95EA-FCCA-5FE2-53117C287A87}"/>
                </a:ext>
              </a:extLst>
            </p:cNvPr>
            <p:cNvPicPr>
              <a:picLocks noChangeAspect="1"/>
            </p:cNvPicPr>
            <p:nvPr/>
          </p:nvPicPr>
          <p:blipFill rotWithShape="1">
            <a:blip r:embed="rId4">
              <a:duotone>
                <a:schemeClr val="accent1">
                  <a:shade val="45000"/>
                  <a:satMod val="135000"/>
                </a:schemeClr>
                <a:prstClr val="white"/>
              </a:duotone>
            </a:blip>
            <a:srcRect b="59382"/>
            <a:stretch/>
          </p:blipFill>
          <p:spPr>
            <a:xfrm>
              <a:off x="6873153" y="1569696"/>
              <a:ext cx="3251200" cy="1320573"/>
            </a:xfrm>
            <a:prstGeom prst="rect">
              <a:avLst/>
            </a:prstGeom>
          </p:spPr>
        </p:pic>
        <p:pic>
          <p:nvPicPr>
            <p:cNvPr id="9" name="Picture 8" descr="Shape&#10;&#10;Description automatically generated with low confidence">
              <a:extLst>
                <a:ext uri="{FF2B5EF4-FFF2-40B4-BE49-F238E27FC236}">
                  <a16:creationId xmlns:a16="http://schemas.microsoft.com/office/drawing/2014/main" id="{8C156A42-32AE-D135-284E-3F17672E2D49}"/>
                </a:ext>
              </a:extLst>
            </p:cNvPr>
            <p:cNvPicPr>
              <a:picLocks noChangeAspect="1"/>
            </p:cNvPicPr>
            <p:nvPr/>
          </p:nvPicPr>
          <p:blipFill rotWithShape="1">
            <a:blip r:embed="rId5">
              <a:alphaModFix/>
              <a:duotone>
                <a:schemeClr val="accent6">
                  <a:shade val="45000"/>
                  <a:satMod val="135000"/>
                </a:schemeClr>
                <a:prstClr val="white"/>
              </a:duotone>
              <a:extLst>
                <a:ext uri="{BEBA8EAE-BF5A-486C-A8C5-ECC9F3942E4B}">
                  <a14:imgProps xmlns:a14="http://schemas.microsoft.com/office/drawing/2010/main">
                    <a14:imgLayer r:embed="rId6">
                      <a14:imgEffect>
                        <a14:sharpenSoften amount="40000"/>
                      </a14:imgEffect>
                      <a14:imgEffect>
                        <a14:brightnessContrast bright="-15000" contrast="45000"/>
                      </a14:imgEffect>
                    </a14:imgLayer>
                  </a14:imgProps>
                </a:ext>
              </a:extLst>
            </a:blip>
            <a:srcRect t="39417" b="28879"/>
            <a:stretch/>
          </p:blipFill>
          <p:spPr>
            <a:xfrm>
              <a:off x="6873153" y="2854139"/>
              <a:ext cx="3251200" cy="1030779"/>
            </a:xfrm>
            <a:prstGeom prst="rect">
              <a:avLst/>
            </a:prstGeom>
          </p:spPr>
        </p:pic>
      </p:grpSp>
      <p:grpSp>
        <p:nvGrpSpPr>
          <p:cNvPr id="34" name="Group 33">
            <a:extLst>
              <a:ext uri="{FF2B5EF4-FFF2-40B4-BE49-F238E27FC236}">
                <a16:creationId xmlns:a16="http://schemas.microsoft.com/office/drawing/2014/main" id="{78762DDF-85F4-578F-D0C7-9203E8150D2E}"/>
              </a:ext>
            </a:extLst>
          </p:cNvPr>
          <p:cNvGrpSpPr/>
          <p:nvPr/>
        </p:nvGrpSpPr>
        <p:grpSpPr>
          <a:xfrm>
            <a:off x="6976054" y="1097729"/>
            <a:ext cx="4891315" cy="4439519"/>
            <a:chOff x="7269787" y="1086321"/>
            <a:chExt cx="4891315" cy="4439519"/>
          </a:xfrm>
        </p:grpSpPr>
        <p:pic>
          <p:nvPicPr>
            <p:cNvPr id="35" name="Graphic 34" descr="Man with solid fill">
              <a:extLst>
                <a:ext uri="{FF2B5EF4-FFF2-40B4-BE49-F238E27FC236}">
                  <a16:creationId xmlns:a16="http://schemas.microsoft.com/office/drawing/2014/main" id="{44BD0F0A-C9CF-3C1C-0777-62F8D203275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072311" y="2960958"/>
              <a:ext cx="914400" cy="914400"/>
            </a:xfrm>
            <a:prstGeom prst="rect">
              <a:avLst/>
            </a:prstGeom>
          </p:spPr>
        </p:pic>
        <p:pic>
          <p:nvPicPr>
            <p:cNvPr id="36" name="Graphic 35" descr="Man with solid fill">
              <a:extLst>
                <a:ext uri="{FF2B5EF4-FFF2-40B4-BE49-F238E27FC236}">
                  <a16:creationId xmlns:a16="http://schemas.microsoft.com/office/drawing/2014/main" id="{9E50A703-180A-781F-410E-13962A5881A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672310" y="4302477"/>
              <a:ext cx="914400" cy="914400"/>
            </a:xfrm>
            <a:prstGeom prst="rect">
              <a:avLst/>
            </a:prstGeom>
          </p:spPr>
        </p:pic>
        <p:pic>
          <p:nvPicPr>
            <p:cNvPr id="37" name="Graphic 36" descr="Man with solid fill">
              <a:extLst>
                <a:ext uri="{FF2B5EF4-FFF2-40B4-BE49-F238E27FC236}">
                  <a16:creationId xmlns:a16="http://schemas.microsoft.com/office/drawing/2014/main" id="{56FADC2A-A815-F95B-9B84-E2DC1605C855}"/>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269787" y="2239031"/>
              <a:ext cx="914400" cy="914400"/>
            </a:xfrm>
            <a:prstGeom prst="rect">
              <a:avLst/>
            </a:prstGeom>
          </p:spPr>
        </p:pic>
        <p:pic>
          <p:nvPicPr>
            <p:cNvPr id="38" name="Graphic 37" descr="Man with solid fill">
              <a:extLst>
                <a:ext uri="{FF2B5EF4-FFF2-40B4-BE49-F238E27FC236}">
                  <a16:creationId xmlns:a16="http://schemas.microsoft.com/office/drawing/2014/main" id="{8FDB1220-7BF4-7708-199B-7AFF6C2AD05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474082" y="4611440"/>
              <a:ext cx="914400" cy="914400"/>
            </a:xfrm>
            <a:prstGeom prst="rect">
              <a:avLst/>
            </a:prstGeom>
          </p:spPr>
        </p:pic>
        <p:pic>
          <p:nvPicPr>
            <p:cNvPr id="39" name="Graphic 38" descr="Man with solid fill">
              <a:extLst>
                <a:ext uri="{FF2B5EF4-FFF2-40B4-BE49-F238E27FC236}">
                  <a16:creationId xmlns:a16="http://schemas.microsoft.com/office/drawing/2014/main" id="{5049D2E4-49A2-C4BC-6520-F724D44B94F0}"/>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596219" y="1086321"/>
              <a:ext cx="914400" cy="914400"/>
            </a:xfrm>
            <a:prstGeom prst="rect">
              <a:avLst/>
            </a:prstGeom>
          </p:spPr>
        </p:pic>
        <p:pic>
          <p:nvPicPr>
            <p:cNvPr id="40" name="Graphic 39" descr="Man with solid fill">
              <a:extLst>
                <a:ext uri="{FF2B5EF4-FFF2-40B4-BE49-F238E27FC236}">
                  <a16:creationId xmlns:a16="http://schemas.microsoft.com/office/drawing/2014/main" id="{C1EBD548-2CB8-502D-0B09-E5D2F1380AFA}"/>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333805" y="2114628"/>
              <a:ext cx="914400" cy="914400"/>
            </a:xfrm>
            <a:prstGeom prst="rect">
              <a:avLst/>
            </a:prstGeom>
          </p:spPr>
        </p:pic>
        <p:cxnSp>
          <p:nvCxnSpPr>
            <p:cNvPr id="41" name="Straight Connector 40">
              <a:extLst>
                <a:ext uri="{FF2B5EF4-FFF2-40B4-BE49-F238E27FC236}">
                  <a16:creationId xmlns:a16="http://schemas.microsoft.com/office/drawing/2014/main" id="{D74656C9-29D4-CC94-A850-41769A91A2AA}"/>
                </a:ext>
              </a:extLst>
            </p:cNvPr>
            <p:cNvCxnSpPr>
              <a:cxnSpLocks/>
            </p:cNvCxnSpPr>
            <p:nvPr/>
          </p:nvCxnSpPr>
          <p:spPr>
            <a:xfrm>
              <a:off x="7843231" y="3327251"/>
              <a:ext cx="193183" cy="871262"/>
            </a:xfrm>
            <a:prstGeom prst="line">
              <a:avLst/>
            </a:prstGeom>
            <a:ln w="50800" cap="rnd">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22BC1A7E-E133-2DF9-4E79-E6BEE9F947CC}"/>
                </a:ext>
              </a:extLst>
            </p:cNvPr>
            <p:cNvCxnSpPr>
              <a:cxnSpLocks/>
            </p:cNvCxnSpPr>
            <p:nvPr/>
          </p:nvCxnSpPr>
          <p:spPr>
            <a:xfrm flipV="1">
              <a:off x="9878450" y="2800428"/>
              <a:ext cx="674199" cy="429290"/>
            </a:xfrm>
            <a:prstGeom prst="line">
              <a:avLst/>
            </a:prstGeom>
            <a:ln w="50800" cap="rnd">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490C12D1-44F0-2A97-D3EF-3A28D7456A97}"/>
                </a:ext>
              </a:extLst>
            </p:cNvPr>
            <p:cNvCxnSpPr>
              <a:cxnSpLocks/>
            </p:cNvCxnSpPr>
            <p:nvPr/>
          </p:nvCxnSpPr>
          <p:spPr>
            <a:xfrm>
              <a:off x="8129510" y="2788105"/>
              <a:ext cx="1040148" cy="539146"/>
            </a:xfrm>
            <a:prstGeom prst="line">
              <a:avLst/>
            </a:prstGeom>
            <a:ln w="50800" cap="rnd">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A39A95F1-D11F-DCF9-73D8-68EB9420F626}"/>
                </a:ext>
              </a:extLst>
            </p:cNvPr>
            <p:cNvCxnSpPr>
              <a:cxnSpLocks/>
            </p:cNvCxnSpPr>
            <p:nvPr/>
          </p:nvCxnSpPr>
          <p:spPr>
            <a:xfrm flipV="1">
              <a:off x="8531281" y="3948768"/>
              <a:ext cx="795028" cy="688323"/>
            </a:xfrm>
            <a:prstGeom prst="line">
              <a:avLst/>
            </a:prstGeom>
            <a:ln w="50800" cap="rnd">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01858488-8D91-613E-0527-97C3A02C5E0A}"/>
                </a:ext>
              </a:extLst>
            </p:cNvPr>
            <p:cNvCxnSpPr>
              <a:cxnSpLocks/>
            </p:cNvCxnSpPr>
            <p:nvPr/>
          </p:nvCxnSpPr>
          <p:spPr>
            <a:xfrm>
              <a:off x="9262754" y="2000721"/>
              <a:ext cx="211328" cy="787384"/>
            </a:xfrm>
            <a:prstGeom prst="line">
              <a:avLst/>
            </a:prstGeom>
            <a:ln w="50800" cap="rnd">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97C18394-56BB-825B-9660-6CAF62F4FAD6}"/>
                </a:ext>
              </a:extLst>
            </p:cNvPr>
            <p:cNvCxnSpPr>
              <a:cxnSpLocks/>
            </p:cNvCxnSpPr>
            <p:nvPr/>
          </p:nvCxnSpPr>
          <p:spPr>
            <a:xfrm>
              <a:off x="8531281" y="4990449"/>
              <a:ext cx="998230" cy="0"/>
            </a:xfrm>
            <a:prstGeom prst="line">
              <a:avLst/>
            </a:prstGeom>
            <a:ln w="50800" cap="rnd">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4324C3EA-A4A0-5E18-C706-DD7A8276AADC}"/>
                </a:ext>
              </a:extLst>
            </p:cNvPr>
            <p:cNvCxnSpPr>
              <a:cxnSpLocks/>
            </p:cNvCxnSpPr>
            <p:nvPr/>
          </p:nvCxnSpPr>
          <p:spPr>
            <a:xfrm flipH="1">
              <a:off x="10185280" y="3177235"/>
              <a:ext cx="504183" cy="1548112"/>
            </a:xfrm>
            <a:prstGeom prst="line">
              <a:avLst/>
            </a:prstGeom>
            <a:ln w="50800" cap="rnd">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FE5F4C95-53B9-B50D-862E-50F8631C6A90}"/>
                </a:ext>
              </a:extLst>
            </p:cNvPr>
            <p:cNvCxnSpPr>
              <a:cxnSpLocks/>
            </p:cNvCxnSpPr>
            <p:nvPr/>
          </p:nvCxnSpPr>
          <p:spPr>
            <a:xfrm>
              <a:off x="9659152" y="4017190"/>
              <a:ext cx="162024" cy="490416"/>
            </a:xfrm>
            <a:prstGeom prst="line">
              <a:avLst/>
            </a:prstGeom>
            <a:ln w="50800" cap="rnd">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0B28B4E9-42E2-7571-1B84-A4B4F2B00AF7}"/>
                </a:ext>
              </a:extLst>
            </p:cNvPr>
            <p:cNvSpPr txBox="1"/>
            <p:nvPr/>
          </p:nvSpPr>
          <p:spPr>
            <a:xfrm>
              <a:off x="9281468" y="1266981"/>
              <a:ext cx="1694566" cy="369332"/>
            </a:xfrm>
            <a:prstGeom prst="rect">
              <a:avLst/>
            </a:prstGeom>
            <a:noFill/>
          </p:spPr>
          <p:txBody>
            <a:bodyPr wrap="none" rtlCol="0">
              <a:spAutoFit/>
            </a:bodyPr>
            <a:lstStyle/>
            <a:p>
              <a:r>
                <a:rPr lang="en-US" dirty="0"/>
                <a:t>Common Voters</a:t>
              </a:r>
            </a:p>
          </p:txBody>
        </p:sp>
        <p:sp>
          <p:nvSpPr>
            <p:cNvPr id="50" name="TextBox 49">
              <a:extLst>
                <a:ext uri="{FF2B5EF4-FFF2-40B4-BE49-F238E27FC236}">
                  <a16:creationId xmlns:a16="http://schemas.microsoft.com/office/drawing/2014/main" id="{2AEF0A0B-7B2D-CC99-C766-62504331E8FA}"/>
                </a:ext>
              </a:extLst>
            </p:cNvPr>
            <p:cNvSpPr txBox="1"/>
            <p:nvPr/>
          </p:nvSpPr>
          <p:spPr>
            <a:xfrm>
              <a:off x="7969322" y="3436835"/>
              <a:ext cx="1466042" cy="369332"/>
            </a:xfrm>
            <a:prstGeom prst="rect">
              <a:avLst/>
            </a:prstGeom>
            <a:noFill/>
          </p:spPr>
          <p:txBody>
            <a:bodyPr wrap="none" rtlCol="0">
              <a:spAutoFit/>
            </a:bodyPr>
            <a:lstStyle/>
            <a:p>
              <a:r>
                <a:rPr lang="en-US" dirty="0">
                  <a:solidFill>
                    <a:srgbClr val="0070C0"/>
                  </a:solidFill>
                </a:rPr>
                <a:t>Political Elites</a:t>
              </a:r>
            </a:p>
          </p:txBody>
        </p:sp>
        <p:sp>
          <p:nvSpPr>
            <p:cNvPr id="51" name="TextBox 50">
              <a:extLst>
                <a:ext uri="{FF2B5EF4-FFF2-40B4-BE49-F238E27FC236}">
                  <a16:creationId xmlns:a16="http://schemas.microsoft.com/office/drawing/2014/main" id="{269AADC7-8DA0-250C-427B-262D01B67C28}"/>
                </a:ext>
              </a:extLst>
            </p:cNvPr>
            <p:cNvSpPr txBox="1"/>
            <p:nvPr/>
          </p:nvSpPr>
          <p:spPr>
            <a:xfrm>
              <a:off x="10128751" y="4873554"/>
              <a:ext cx="2032351" cy="369332"/>
            </a:xfrm>
            <a:prstGeom prst="rect">
              <a:avLst/>
            </a:prstGeom>
            <a:noFill/>
          </p:spPr>
          <p:txBody>
            <a:bodyPr wrap="none" rtlCol="0">
              <a:spAutoFit/>
            </a:bodyPr>
            <a:lstStyle/>
            <a:p>
              <a:r>
                <a:rPr lang="en-US" dirty="0">
                  <a:solidFill>
                    <a:srgbClr val="4A8424"/>
                  </a:solidFill>
                </a:rPr>
                <a:t>News Organizations</a:t>
              </a:r>
            </a:p>
          </p:txBody>
        </p:sp>
      </p:grpSp>
    </p:spTree>
    <p:extLst>
      <p:ext uri="{BB962C8B-B14F-4D97-AF65-F5344CB8AC3E}">
        <p14:creationId xmlns:p14="http://schemas.microsoft.com/office/powerpoint/2010/main" val="1930442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3"/>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2816B4B-1D30-6149-8936-41FF74717C3E}"/>
              </a:ext>
            </a:extLst>
          </p:cNvPr>
          <p:cNvSpPr txBox="1"/>
          <p:nvPr/>
        </p:nvSpPr>
        <p:spPr>
          <a:xfrm>
            <a:off x="324630" y="1145132"/>
            <a:ext cx="6729313" cy="2677656"/>
          </a:xfrm>
          <a:prstGeom prst="rect">
            <a:avLst/>
          </a:prstGeom>
          <a:noFill/>
        </p:spPr>
        <p:txBody>
          <a:bodyPr wrap="square" rtlCol="0">
            <a:spAutoFit/>
          </a:bodyPr>
          <a:lstStyle/>
          <a:p>
            <a:pPr marL="342900" indent="-342900">
              <a:buFont typeface="Arial" panose="020B0604020202020204" pitchFamily="34" charset="0"/>
              <a:buChar char="•"/>
            </a:pPr>
            <a:r>
              <a:rPr lang="en-US" sz="2400" dirty="0"/>
              <a:t>As mentioned earlier, social media has essentially “super-charged” political homophily behavior, causing greatly increasing levels of polarization</a:t>
            </a:r>
          </a:p>
          <a:p>
            <a:pPr marL="342900" indent="-342900">
              <a:buFont typeface="Arial" panose="020B0604020202020204" pitchFamily="34" charset="0"/>
              <a:buChar char="•"/>
            </a:pPr>
            <a:r>
              <a:rPr lang="en-US" sz="2400" dirty="0"/>
              <a:t>Therefore, a longitudinal study is needed to explore how polarization within Twitter has evolved and how those catalyzing information spread have evolved with it</a:t>
            </a:r>
            <a:endParaRPr lang="en-US" sz="2000" dirty="0"/>
          </a:p>
        </p:txBody>
      </p:sp>
      <p:sp>
        <p:nvSpPr>
          <p:cNvPr id="5" name="Title 1">
            <a:extLst>
              <a:ext uri="{FF2B5EF4-FFF2-40B4-BE49-F238E27FC236}">
                <a16:creationId xmlns:a16="http://schemas.microsoft.com/office/drawing/2014/main" id="{B6D24070-C8A0-D946-BD97-669D5FDEE0A0}"/>
              </a:ext>
            </a:extLst>
          </p:cNvPr>
          <p:cNvSpPr txBox="1">
            <a:spLocks/>
          </p:cNvSpPr>
          <p:nvPr/>
        </p:nvSpPr>
        <p:spPr>
          <a:xfrm>
            <a:off x="167009" y="126084"/>
            <a:ext cx="1143209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C00000"/>
                </a:solidFill>
              </a:rPr>
              <a:t>Analyzing polarization in online social groups</a:t>
            </a:r>
          </a:p>
        </p:txBody>
      </p:sp>
      <p:pic>
        <p:nvPicPr>
          <p:cNvPr id="6" name="Picture 5">
            <a:extLst>
              <a:ext uri="{FF2B5EF4-FFF2-40B4-BE49-F238E27FC236}">
                <a16:creationId xmlns:a16="http://schemas.microsoft.com/office/drawing/2014/main" id="{45D47B6D-0722-6446-A187-511DC7F27381}"/>
              </a:ext>
            </a:extLst>
          </p:cNvPr>
          <p:cNvPicPr/>
          <p:nvPr/>
        </p:nvPicPr>
        <p:blipFill>
          <a:blip r:embed="rId2"/>
          <a:stretch/>
        </p:blipFill>
        <p:spPr>
          <a:xfrm>
            <a:off x="14500" y="6325863"/>
            <a:ext cx="2743200" cy="493776"/>
          </a:xfrm>
          <a:prstGeom prst="rect">
            <a:avLst/>
          </a:prstGeom>
          <a:ln>
            <a:noFill/>
          </a:ln>
        </p:spPr>
      </p:pic>
      <p:sp>
        <p:nvSpPr>
          <p:cNvPr id="7" name="Slide Number Placeholder 13">
            <a:extLst>
              <a:ext uri="{FF2B5EF4-FFF2-40B4-BE49-F238E27FC236}">
                <a16:creationId xmlns:a16="http://schemas.microsoft.com/office/drawing/2014/main" id="{1D5F0337-C186-A84E-81C6-15647F3B6DB3}"/>
              </a:ext>
            </a:extLst>
          </p:cNvPr>
          <p:cNvSpPr>
            <a:spLocks noGrp="1"/>
          </p:cNvSpPr>
          <p:nvPr>
            <p:ph type="sldNum" sz="quarter" idx="12"/>
          </p:nvPr>
        </p:nvSpPr>
        <p:spPr>
          <a:xfrm>
            <a:off x="9349636" y="6486077"/>
            <a:ext cx="2743200" cy="365125"/>
          </a:xfrm>
        </p:spPr>
        <p:txBody>
          <a:bodyPr/>
          <a:lstStyle/>
          <a:p>
            <a:pPr algn="ctr"/>
            <a:fld id="{5E1D2DF7-6972-1645-9CCD-4244C2539667}" type="slidenum">
              <a:rPr lang="en-US" smtClean="0"/>
              <a:pPr algn="ctr"/>
              <a:t>31</a:t>
            </a:fld>
            <a:endParaRPr lang="en-US" dirty="0"/>
          </a:p>
        </p:txBody>
      </p:sp>
      <p:pic>
        <p:nvPicPr>
          <p:cNvPr id="27" name="Picture 26" descr="Icon&#10;&#10;Description automatically generated">
            <a:extLst>
              <a:ext uri="{FF2B5EF4-FFF2-40B4-BE49-F238E27FC236}">
                <a16:creationId xmlns:a16="http://schemas.microsoft.com/office/drawing/2014/main" id="{C9679692-9813-D945-890F-4F04F36F10AF}"/>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2698" b="97302" l="10000" r="90000">
                        <a14:foregroundMark x1="34000" y1="36349" x2="34000" y2="36349"/>
                        <a14:foregroundMark x1="33167" y1="27619" x2="33167" y2="27619"/>
                        <a14:foregroundMark x1="38833" y1="2857" x2="38833" y2="2857"/>
                        <a14:foregroundMark x1="65583" y1="64444" x2="65583" y2="64444"/>
                        <a14:foregroundMark x1="65250" y1="58254" x2="65250" y2="58254"/>
                        <a14:foregroundMark x1="53417" y1="97302" x2="53417" y2="97302"/>
                        <a14:foregroundMark x1="50833" y1="91429" x2="50833" y2="91429"/>
                      </a14:backgroundRemoval>
                    </a14:imgEffect>
                  </a14:imgLayer>
                </a14:imgProps>
              </a:ext>
            </a:extLst>
          </a:blip>
          <a:stretch>
            <a:fillRect/>
          </a:stretch>
        </p:blipFill>
        <p:spPr>
          <a:xfrm>
            <a:off x="5863887" y="1611117"/>
            <a:ext cx="6925269" cy="3635766"/>
          </a:xfrm>
          <a:prstGeom prst="rect">
            <a:avLst/>
          </a:prstGeom>
        </p:spPr>
      </p:pic>
    </p:spTree>
    <p:extLst>
      <p:ext uri="{BB962C8B-B14F-4D97-AF65-F5344CB8AC3E}">
        <p14:creationId xmlns:p14="http://schemas.microsoft.com/office/powerpoint/2010/main" val="20359243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D62C4DE-3972-7B4A-B241-4D591D51CE36}"/>
              </a:ext>
            </a:extLst>
          </p:cNvPr>
          <p:cNvSpPr txBox="1"/>
          <p:nvPr/>
        </p:nvSpPr>
        <p:spPr>
          <a:xfrm>
            <a:off x="324631" y="1145132"/>
            <a:ext cx="5951478" cy="3416320"/>
          </a:xfrm>
          <a:prstGeom prst="rect">
            <a:avLst/>
          </a:prstGeom>
          <a:noFill/>
        </p:spPr>
        <p:txBody>
          <a:bodyPr wrap="square" rtlCol="0">
            <a:spAutoFit/>
          </a:bodyPr>
          <a:lstStyle/>
          <a:p>
            <a:pPr marL="342900" indent="-342900">
              <a:buFont typeface="Arial" panose="020B0604020202020204" pitchFamily="34" charset="0"/>
              <a:buChar char="•"/>
            </a:pPr>
            <a:r>
              <a:rPr lang="en-US" sz="2400" dirty="0"/>
              <a:t>We collected Twitter data on the 2016 and 2020 U.S. presidential elections</a:t>
            </a:r>
          </a:p>
          <a:p>
            <a:pPr marL="342900" indent="-342900">
              <a:buFont typeface="Arial" panose="020B0604020202020204" pitchFamily="34" charset="0"/>
              <a:buChar char="•"/>
            </a:pPr>
            <a:r>
              <a:rPr lang="en-US" sz="2400" dirty="0"/>
              <a:t>For 2016 we collected data from June 1</a:t>
            </a:r>
            <a:r>
              <a:rPr lang="en-US" sz="2400" baseline="30000" dirty="0"/>
              <a:t>st</a:t>
            </a:r>
            <a:r>
              <a:rPr lang="en-US" sz="2400" dirty="0"/>
              <a:t> to November 8</a:t>
            </a:r>
            <a:r>
              <a:rPr lang="en-US" sz="2400" baseline="30000" dirty="0"/>
              <a:t>th</a:t>
            </a:r>
            <a:r>
              <a:rPr lang="en-US" sz="2400" dirty="0"/>
              <a:t> and for 2020 we collected from June 1</a:t>
            </a:r>
            <a:r>
              <a:rPr lang="en-US" sz="2400" baseline="30000" dirty="0"/>
              <a:t>st</a:t>
            </a:r>
            <a:r>
              <a:rPr lang="en-US" sz="2400" dirty="0"/>
              <a:t> to November 2</a:t>
            </a:r>
            <a:r>
              <a:rPr lang="en-US" sz="2400" baseline="30000" dirty="0"/>
              <a:t>nd</a:t>
            </a:r>
            <a:endParaRPr lang="en-US" sz="2400" dirty="0"/>
          </a:p>
          <a:p>
            <a:pPr marL="342900" indent="-342900">
              <a:buFont typeface="Arial" panose="020B0604020202020204" pitchFamily="34" charset="0"/>
              <a:buChar char="•"/>
            </a:pPr>
            <a:r>
              <a:rPr lang="en-US" sz="2400" dirty="0"/>
              <a:t>171 million tweets were generated by 11 million users in 2016, and 702 million tweets were generated by 20 million users in 2020</a:t>
            </a:r>
          </a:p>
        </p:txBody>
      </p:sp>
      <p:sp>
        <p:nvSpPr>
          <p:cNvPr id="5" name="Title 1">
            <a:extLst>
              <a:ext uri="{FF2B5EF4-FFF2-40B4-BE49-F238E27FC236}">
                <a16:creationId xmlns:a16="http://schemas.microsoft.com/office/drawing/2014/main" id="{B0188690-BB17-964C-865A-7491DD122BBD}"/>
              </a:ext>
            </a:extLst>
          </p:cNvPr>
          <p:cNvSpPr txBox="1">
            <a:spLocks/>
          </p:cNvSpPr>
          <p:nvPr/>
        </p:nvSpPr>
        <p:spPr>
          <a:xfrm>
            <a:off x="167009" y="126084"/>
            <a:ext cx="1143209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C00000"/>
                </a:solidFill>
              </a:rPr>
              <a:t>The data</a:t>
            </a:r>
          </a:p>
        </p:txBody>
      </p:sp>
      <p:pic>
        <p:nvPicPr>
          <p:cNvPr id="6" name="Picture 5">
            <a:extLst>
              <a:ext uri="{FF2B5EF4-FFF2-40B4-BE49-F238E27FC236}">
                <a16:creationId xmlns:a16="http://schemas.microsoft.com/office/drawing/2014/main" id="{8CE7A247-C966-124C-92B0-A0E3E5747B4C}"/>
              </a:ext>
            </a:extLst>
          </p:cNvPr>
          <p:cNvPicPr/>
          <p:nvPr/>
        </p:nvPicPr>
        <p:blipFill>
          <a:blip r:embed="rId3"/>
          <a:stretch/>
        </p:blipFill>
        <p:spPr>
          <a:xfrm>
            <a:off x="14500" y="6325863"/>
            <a:ext cx="2743200" cy="493776"/>
          </a:xfrm>
          <a:prstGeom prst="rect">
            <a:avLst/>
          </a:prstGeom>
          <a:ln>
            <a:noFill/>
          </a:ln>
        </p:spPr>
      </p:pic>
      <p:sp>
        <p:nvSpPr>
          <p:cNvPr id="7" name="Slide Number Placeholder 13">
            <a:extLst>
              <a:ext uri="{FF2B5EF4-FFF2-40B4-BE49-F238E27FC236}">
                <a16:creationId xmlns:a16="http://schemas.microsoft.com/office/drawing/2014/main" id="{C2013F1F-3732-7648-BE82-AF6239540255}"/>
              </a:ext>
            </a:extLst>
          </p:cNvPr>
          <p:cNvSpPr>
            <a:spLocks noGrp="1"/>
          </p:cNvSpPr>
          <p:nvPr>
            <p:ph type="sldNum" sz="quarter" idx="12"/>
          </p:nvPr>
        </p:nvSpPr>
        <p:spPr>
          <a:xfrm>
            <a:off x="9349636" y="6486077"/>
            <a:ext cx="2743200" cy="365125"/>
          </a:xfrm>
        </p:spPr>
        <p:txBody>
          <a:bodyPr/>
          <a:lstStyle/>
          <a:p>
            <a:pPr algn="ctr"/>
            <a:fld id="{5E1D2DF7-6972-1645-9CCD-4244C2539667}" type="slidenum">
              <a:rPr lang="en-US" smtClean="0"/>
              <a:pPr algn="ctr"/>
              <a:t>32</a:t>
            </a:fld>
            <a:endParaRPr lang="en-US" dirty="0"/>
          </a:p>
        </p:txBody>
      </p:sp>
      <p:pic>
        <p:nvPicPr>
          <p:cNvPr id="10" name="Picture 9" descr="Logo, company name&#10;&#10;Description automatically generated">
            <a:extLst>
              <a:ext uri="{FF2B5EF4-FFF2-40B4-BE49-F238E27FC236}">
                <a16:creationId xmlns:a16="http://schemas.microsoft.com/office/drawing/2014/main" id="{3D9C7D3A-3972-BC43-AB45-757377CBA081}"/>
              </a:ext>
            </a:extLst>
          </p:cNvPr>
          <p:cNvPicPr>
            <a:picLocks noChangeAspect="1"/>
          </p:cNvPicPr>
          <p:nvPr/>
        </p:nvPicPr>
        <p:blipFill>
          <a:blip r:embed="rId4"/>
          <a:stretch>
            <a:fillRect/>
          </a:stretch>
        </p:blipFill>
        <p:spPr>
          <a:xfrm>
            <a:off x="7968445" y="2258632"/>
            <a:ext cx="2540000" cy="2057400"/>
          </a:xfrm>
          <a:prstGeom prst="rect">
            <a:avLst/>
          </a:prstGeom>
        </p:spPr>
      </p:pic>
    </p:spTree>
    <p:extLst>
      <p:ext uri="{BB962C8B-B14F-4D97-AF65-F5344CB8AC3E}">
        <p14:creationId xmlns:p14="http://schemas.microsoft.com/office/powerpoint/2010/main" val="40853713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77095B2-0301-E343-A83B-D9B7B6797493}"/>
              </a:ext>
            </a:extLst>
          </p:cNvPr>
          <p:cNvSpPr txBox="1"/>
          <p:nvPr/>
        </p:nvSpPr>
        <p:spPr>
          <a:xfrm>
            <a:off x="324631" y="1145132"/>
            <a:ext cx="5951478" cy="2308324"/>
          </a:xfrm>
          <a:prstGeom prst="rect">
            <a:avLst/>
          </a:prstGeom>
          <a:noFill/>
        </p:spPr>
        <p:txBody>
          <a:bodyPr wrap="square" rtlCol="0">
            <a:spAutoFit/>
          </a:bodyPr>
          <a:lstStyle/>
          <a:p>
            <a:pPr marL="342900" indent="-342900">
              <a:buFont typeface="Arial" panose="020B0604020202020204" pitchFamily="34" charset="0"/>
              <a:buChar char="•"/>
            </a:pPr>
            <a:r>
              <a:rPr lang="en-US" sz="2400" dirty="0"/>
              <a:t>We extracted the domain names of each Tweet containing a URL and classified all news media outlet (e.g. </a:t>
            </a:r>
            <a:r>
              <a:rPr lang="en-US" sz="2400" dirty="0">
                <a:hlinkClick r:id="rId3"/>
              </a:rPr>
              <a:t>cnn.com</a:t>
            </a:r>
            <a:r>
              <a:rPr lang="en-US" sz="2400" dirty="0"/>
              <a:t>) links</a:t>
            </a:r>
          </a:p>
          <a:p>
            <a:pPr marL="342900" indent="-342900">
              <a:buFont typeface="Arial" panose="020B0604020202020204" pitchFamily="34" charset="0"/>
              <a:buChar char="•"/>
            </a:pPr>
            <a:r>
              <a:rPr lang="en-US" sz="2400" dirty="0"/>
              <a:t>We grouped news outlet links into 8 categories of political alignment based on the linked news media outlet’s biases:</a:t>
            </a:r>
          </a:p>
        </p:txBody>
      </p:sp>
      <p:sp>
        <p:nvSpPr>
          <p:cNvPr id="5" name="Title 1">
            <a:extLst>
              <a:ext uri="{FF2B5EF4-FFF2-40B4-BE49-F238E27FC236}">
                <a16:creationId xmlns:a16="http://schemas.microsoft.com/office/drawing/2014/main" id="{ADA8939E-DFC8-AD48-8CF7-7E14BF3635AF}"/>
              </a:ext>
            </a:extLst>
          </p:cNvPr>
          <p:cNvSpPr txBox="1">
            <a:spLocks/>
          </p:cNvSpPr>
          <p:nvPr/>
        </p:nvSpPr>
        <p:spPr>
          <a:xfrm>
            <a:off x="167009" y="126084"/>
            <a:ext cx="1143209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C00000"/>
                </a:solidFill>
              </a:rPr>
              <a:t>Identifying news</a:t>
            </a:r>
          </a:p>
        </p:txBody>
      </p:sp>
      <p:pic>
        <p:nvPicPr>
          <p:cNvPr id="6" name="Picture 5">
            <a:extLst>
              <a:ext uri="{FF2B5EF4-FFF2-40B4-BE49-F238E27FC236}">
                <a16:creationId xmlns:a16="http://schemas.microsoft.com/office/drawing/2014/main" id="{140193C3-616D-DF42-BF8D-FB78DD7F0072}"/>
              </a:ext>
            </a:extLst>
          </p:cNvPr>
          <p:cNvPicPr/>
          <p:nvPr/>
        </p:nvPicPr>
        <p:blipFill>
          <a:blip r:embed="rId4"/>
          <a:stretch/>
        </p:blipFill>
        <p:spPr>
          <a:xfrm>
            <a:off x="14500" y="6325863"/>
            <a:ext cx="2743200" cy="493776"/>
          </a:xfrm>
          <a:prstGeom prst="rect">
            <a:avLst/>
          </a:prstGeom>
          <a:ln>
            <a:noFill/>
          </a:ln>
        </p:spPr>
      </p:pic>
      <p:sp>
        <p:nvSpPr>
          <p:cNvPr id="7" name="Slide Number Placeholder 13">
            <a:extLst>
              <a:ext uri="{FF2B5EF4-FFF2-40B4-BE49-F238E27FC236}">
                <a16:creationId xmlns:a16="http://schemas.microsoft.com/office/drawing/2014/main" id="{CF6578DB-C77A-984A-A8E9-E126B3326FA0}"/>
              </a:ext>
            </a:extLst>
          </p:cNvPr>
          <p:cNvSpPr>
            <a:spLocks noGrp="1"/>
          </p:cNvSpPr>
          <p:nvPr>
            <p:ph type="sldNum" sz="quarter" idx="12"/>
          </p:nvPr>
        </p:nvSpPr>
        <p:spPr>
          <a:xfrm>
            <a:off x="9349636" y="6486077"/>
            <a:ext cx="2743200" cy="365125"/>
          </a:xfrm>
        </p:spPr>
        <p:txBody>
          <a:bodyPr/>
          <a:lstStyle/>
          <a:p>
            <a:pPr algn="ctr"/>
            <a:fld id="{5E1D2DF7-6972-1645-9CCD-4244C2539667}" type="slidenum">
              <a:rPr lang="en-US" smtClean="0"/>
              <a:pPr algn="ctr"/>
              <a:t>33</a:t>
            </a:fld>
            <a:endParaRPr lang="en-US" dirty="0"/>
          </a:p>
        </p:txBody>
      </p:sp>
      <p:sp>
        <p:nvSpPr>
          <p:cNvPr id="9" name="TextBox 8">
            <a:extLst>
              <a:ext uri="{FF2B5EF4-FFF2-40B4-BE49-F238E27FC236}">
                <a16:creationId xmlns:a16="http://schemas.microsoft.com/office/drawing/2014/main" id="{A835A56F-00A1-B74D-B129-465B61F1DF5D}"/>
              </a:ext>
            </a:extLst>
          </p:cNvPr>
          <p:cNvSpPr txBox="1"/>
          <p:nvPr/>
        </p:nvSpPr>
        <p:spPr>
          <a:xfrm>
            <a:off x="648401" y="3421313"/>
            <a:ext cx="2405980" cy="1323439"/>
          </a:xfrm>
          <a:prstGeom prst="rect">
            <a:avLst/>
          </a:prstGeom>
          <a:noFill/>
        </p:spPr>
        <p:txBody>
          <a:bodyPr wrap="none" rtlCol="0">
            <a:spAutoFit/>
          </a:bodyPr>
          <a:lstStyle/>
          <a:p>
            <a:pPr marL="285750" indent="-285750">
              <a:buFont typeface="Arial" panose="020B0604020202020204" pitchFamily="34" charset="0"/>
              <a:buChar char="•"/>
            </a:pPr>
            <a:r>
              <a:rPr lang="en-US" sz="2000" b="1" dirty="0">
                <a:solidFill>
                  <a:srgbClr val="282828"/>
                </a:solidFill>
              </a:rPr>
              <a:t>Fake news</a:t>
            </a:r>
          </a:p>
          <a:p>
            <a:pPr marL="285750" indent="-285750">
              <a:buFont typeface="Arial" panose="020B0604020202020204" pitchFamily="34" charset="0"/>
              <a:buChar char="•"/>
            </a:pPr>
            <a:r>
              <a:rPr lang="en-US" sz="2000" b="1" dirty="0">
                <a:solidFill>
                  <a:srgbClr val="4E0A09"/>
                </a:solidFill>
              </a:rPr>
              <a:t>Extreme bias right</a:t>
            </a:r>
          </a:p>
          <a:p>
            <a:pPr marL="285750" indent="-285750">
              <a:buFont typeface="Arial" panose="020B0604020202020204" pitchFamily="34" charset="0"/>
              <a:buChar char="•"/>
            </a:pPr>
            <a:r>
              <a:rPr lang="en-US" sz="2000" b="1" dirty="0">
                <a:solidFill>
                  <a:srgbClr val="8D1113"/>
                </a:solidFill>
              </a:rPr>
              <a:t>Right</a:t>
            </a:r>
          </a:p>
          <a:p>
            <a:pPr marL="285750" indent="-285750">
              <a:buFont typeface="Arial" panose="020B0604020202020204" pitchFamily="34" charset="0"/>
              <a:buChar char="•"/>
            </a:pPr>
            <a:r>
              <a:rPr lang="en-US" sz="2000" b="1" dirty="0">
                <a:solidFill>
                  <a:srgbClr val="DA4846"/>
                </a:solidFill>
              </a:rPr>
              <a:t>Lean right</a:t>
            </a:r>
          </a:p>
        </p:txBody>
      </p:sp>
      <p:sp>
        <p:nvSpPr>
          <p:cNvPr id="10" name="TextBox 9">
            <a:extLst>
              <a:ext uri="{FF2B5EF4-FFF2-40B4-BE49-F238E27FC236}">
                <a16:creationId xmlns:a16="http://schemas.microsoft.com/office/drawing/2014/main" id="{4A47D89C-C261-944D-A29E-A221DE3292C3}"/>
              </a:ext>
            </a:extLst>
          </p:cNvPr>
          <p:cNvSpPr txBox="1"/>
          <p:nvPr/>
        </p:nvSpPr>
        <p:spPr>
          <a:xfrm>
            <a:off x="3286297" y="3429000"/>
            <a:ext cx="2267031" cy="1323439"/>
          </a:xfrm>
          <a:prstGeom prst="rect">
            <a:avLst/>
          </a:prstGeom>
          <a:noFill/>
        </p:spPr>
        <p:txBody>
          <a:bodyPr wrap="none" rtlCol="0">
            <a:spAutoFit/>
          </a:bodyPr>
          <a:lstStyle/>
          <a:p>
            <a:pPr marL="285750" indent="-285750">
              <a:buFont typeface="Arial" panose="020B0604020202020204" pitchFamily="34" charset="0"/>
              <a:buChar char="•"/>
            </a:pPr>
            <a:r>
              <a:rPr lang="en-US" sz="2000" b="1" dirty="0">
                <a:solidFill>
                  <a:srgbClr val="CFDA2C"/>
                </a:solidFill>
              </a:rPr>
              <a:t>Center</a:t>
            </a:r>
          </a:p>
          <a:p>
            <a:pPr marL="285750" indent="-285750">
              <a:buFont typeface="Arial" panose="020B0604020202020204" pitchFamily="34" charset="0"/>
              <a:buChar char="•"/>
            </a:pPr>
            <a:r>
              <a:rPr lang="en-US" sz="2000" b="1" dirty="0">
                <a:solidFill>
                  <a:srgbClr val="4896D9"/>
                </a:solidFill>
              </a:rPr>
              <a:t>Lean left</a:t>
            </a:r>
          </a:p>
          <a:p>
            <a:pPr marL="285750" indent="-285750">
              <a:buFont typeface="Arial" panose="020B0604020202020204" pitchFamily="34" charset="0"/>
              <a:buChar char="•"/>
            </a:pPr>
            <a:r>
              <a:rPr lang="en-US" sz="2000" b="1" dirty="0">
                <a:solidFill>
                  <a:srgbClr val="1D4999"/>
                </a:solidFill>
              </a:rPr>
              <a:t>Left</a:t>
            </a:r>
          </a:p>
          <a:p>
            <a:pPr marL="285750" indent="-285750">
              <a:buFont typeface="Arial" panose="020B0604020202020204" pitchFamily="34" charset="0"/>
              <a:buChar char="•"/>
            </a:pPr>
            <a:r>
              <a:rPr lang="en-US" sz="2000" b="1" dirty="0">
                <a:solidFill>
                  <a:srgbClr val="0C2E4F"/>
                </a:solidFill>
              </a:rPr>
              <a:t>Extreme bias left</a:t>
            </a:r>
          </a:p>
        </p:txBody>
      </p:sp>
      <p:pic>
        <p:nvPicPr>
          <p:cNvPr id="14" name="Picture 13" descr="A picture containing timeline&#10;&#10;Description automatically generated">
            <a:extLst>
              <a:ext uri="{FF2B5EF4-FFF2-40B4-BE49-F238E27FC236}">
                <a16:creationId xmlns:a16="http://schemas.microsoft.com/office/drawing/2014/main" id="{9DE75D7E-E0C4-1C4B-B63F-E7B0342B6A7E}"/>
              </a:ext>
            </a:extLst>
          </p:cNvPr>
          <p:cNvPicPr>
            <a:picLocks noChangeAspect="1"/>
          </p:cNvPicPr>
          <p:nvPr/>
        </p:nvPicPr>
        <p:blipFill>
          <a:blip r:embed="rId5"/>
          <a:stretch>
            <a:fillRect/>
          </a:stretch>
        </p:blipFill>
        <p:spPr>
          <a:xfrm>
            <a:off x="6813584" y="466821"/>
            <a:ext cx="4782050" cy="5409204"/>
          </a:xfrm>
          <a:prstGeom prst="rect">
            <a:avLst/>
          </a:prstGeom>
        </p:spPr>
      </p:pic>
      <p:sp>
        <p:nvSpPr>
          <p:cNvPr id="15" name="TextBox 14">
            <a:extLst>
              <a:ext uri="{FF2B5EF4-FFF2-40B4-BE49-F238E27FC236}">
                <a16:creationId xmlns:a16="http://schemas.microsoft.com/office/drawing/2014/main" id="{92782546-9C02-1841-806F-E2CBD66F5695}"/>
              </a:ext>
            </a:extLst>
          </p:cNvPr>
          <p:cNvSpPr txBox="1"/>
          <p:nvPr/>
        </p:nvSpPr>
        <p:spPr>
          <a:xfrm>
            <a:off x="7270989" y="5876025"/>
            <a:ext cx="4324645" cy="276999"/>
          </a:xfrm>
          <a:prstGeom prst="rect">
            <a:avLst/>
          </a:prstGeom>
          <a:noFill/>
        </p:spPr>
        <p:txBody>
          <a:bodyPr wrap="none" rtlCol="0">
            <a:spAutoFit/>
          </a:bodyPr>
          <a:lstStyle/>
          <a:p>
            <a:r>
              <a:rPr lang="en-US" sz="1200" dirty="0"/>
              <a:t>Figure ref: </a:t>
            </a:r>
            <a:r>
              <a:rPr lang="en-US" sz="1200" dirty="0">
                <a:hlinkClick r:id="rId6"/>
              </a:rPr>
              <a:t>https://</a:t>
            </a:r>
            <a:r>
              <a:rPr lang="en-US" sz="1200" dirty="0" err="1">
                <a:hlinkClick r:id="rId6"/>
              </a:rPr>
              <a:t>www.allsides.com</a:t>
            </a:r>
            <a:r>
              <a:rPr lang="en-US" sz="1200" dirty="0">
                <a:hlinkClick r:id="rId6"/>
              </a:rPr>
              <a:t>/media-bias/media-bias-chart</a:t>
            </a:r>
            <a:endParaRPr lang="en-US" sz="1200" dirty="0"/>
          </a:p>
        </p:txBody>
      </p:sp>
      <p:sp>
        <p:nvSpPr>
          <p:cNvPr id="11" name="TextBox 10">
            <a:extLst>
              <a:ext uri="{FF2B5EF4-FFF2-40B4-BE49-F238E27FC236}">
                <a16:creationId xmlns:a16="http://schemas.microsoft.com/office/drawing/2014/main" id="{553B38BF-5CDF-F246-951C-A73C912EABFF}"/>
              </a:ext>
            </a:extLst>
          </p:cNvPr>
          <p:cNvSpPr txBox="1"/>
          <p:nvPr/>
        </p:nvSpPr>
        <p:spPr>
          <a:xfrm>
            <a:off x="376666" y="4752439"/>
            <a:ext cx="5951478" cy="830997"/>
          </a:xfrm>
          <a:prstGeom prst="rect">
            <a:avLst/>
          </a:prstGeom>
          <a:noFill/>
        </p:spPr>
        <p:txBody>
          <a:bodyPr wrap="square" rtlCol="0">
            <a:spAutoFit/>
          </a:bodyPr>
          <a:lstStyle/>
          <a:p>
            <a:pPr marL="342900" indent="-342900">
              <a:buFont typeface="Arial" panose="020B0604020202020204" pitchFamily="34" charset="0"/>
              <a:buChar char="•"/>
            </a:pPr>
            <a:r>
              <a:rPr lang="en-US" sz="2400" dirty="0"/>
              <a:t>Classifications were derived from </a:t>
            </a:r>
            <a:r>
              <a:rPr lang="en-US" sz="2400" dirty="0">
                <a:hlinkClick r:id="rId7"/>
              </a:rPr>
              <a:t>allsides.com</a:t>
            </a:r>
            <a:r>
              <a:rPr lang="en-US" sz="2400" dirty="0"/>
              <a:t> and </a:t>
            </a:r>
            <a:r>
              <a:rPr lang="en-US" sz="2400" dirty="0">
                <a:hlinkClick r:id="rId8"/>
              </a:rPr>
              <a:t>mediabiasfactcheck.com</a:t>
            </a:r>
            <a:endParaRPr lang="en-US" sz="2400" dirty="0"/>
          </a:p>
        </p:txBody>
      </p:sp>
    </p:spTree>
    <p:extLst>
      <p:ext uri="{BB962C8B-B14F-4D97-AF65-F5344CB8AC3E}">
        <p14:creationId xmlns:p14="http://schemas.microsoft.com/office/powerpoint/2010/main" val="1810834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F471693-FB6B-AB44-946F-015ABAB4779D}"/>
              </a:ext>
            </a:extLst>
          </p:cNvPr>
          <p:cNvSpPr txBox="1">
            <a:spLocks/>
          </p:cNvSpPr>
          <p:nvPr/>
        </p:nvSpPr>
        <p:spPr>
          <a:xfrm>
            <a:off x="167009" y="126084"/>
            <a:ext cx="1143209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C00000"/>
                </a:solidFill>
              </a:rPr>
              <a:t>URL links</a:t>
            </a:r>
          </a:p>
        </p:txBody>
      </p:sp>
      <p:pic>
        <p:nvPicPr>
          <p:cNvPr id="6" name="Picture 5">
            <a:extLst>
              <a:ext uri="{FF2B5EF4-FFF2-40B4-BE49-F238E27FC236}">
                <a16:creationId xmlns:a16="http://schemas.microsoft.com/office/drawing/2014/main" id="{CCC0F8B6-BD05-6843-95F6-7337E888022D}"/>
              </a:ext>
            </a:extLst>
          </p:cNvPr>
          <p:cNvPicPr/>
          <p:nvPr/>
        </p:nvPicPr>
        <p:blipFill>
          <a:blip r:embed="rId3"/>
          <a:stretch/>
        </p:blipFill>
        <p:spPr>
          <a:xfrm>
            <a:off x="14500" y="6325863"/>
            <a:ext cx="2743200" cy="493776"/>
          </a:xfrm>
          <a:prstGeom prst="rect">
            <a:avLst/>
          </a:prstGeom>
          <a:ln>
            <a:noFill/>
          </a:ln>
        </p:spPr>
      </p:pic>
      <p:sp>
        <p:nvSpPr>
          <p:cNvPr id="7" name="Slide Number Placeholder 13">
            <a:extLst>
              <a:ext uri="{FF2B5EF4-FFF2-40B4-BE49-F238E27FC236}">
                <a16:creationId xmlns:a16="http://schemas.microsoft.com/office/drawing/2014/main" id="{3E062C4B-F98A-F443-99C1-9D582D1F74C9}"/>
              </a:ext>
            </a:extLst>
          </p:cNvPr>
          <p:cNvSpPr>
            <a:spLocks noGrp="1"/>
          </p:cNvSpPr>
          <p:nvPr>
            <p:ph type="sldNum" sz="quarter" idx="12"/>
          </p:nvPr>
        </p:nvSpPr>
        <p:spPr>
          <a:xfrm>
            <a:off x="9349636" y="6486077"/>
            <a:ext cx="2743200" cy="365125"/>
          </a:xfrm>
        </p:spPr>
        <p:txBody>
          <a:bodyPr/>
          <a:lstStyle/>
          <a:p>
            <a:pPr algn="ctr"/>
            <a:fld id="{5E1D2DF7-6972-1645-9CCD-4244C2539667}" type="slidenum">
              <a:rPr lang="en-US" smtClean="0"/>
              <a:pPr algn="ctr"/>
              <a:t>34</a:t>
            </a:fld>
            <a:endParaRPr lang="en-US" dirty="0"/>
          </a:p>
        </p:txBody>
      </p:sp>
      <p:pic>
        <p:nvPicPr>
          <p:cNvPr id="13" name="Picture 12">
            <a:extLst>
              <a:ext uri="{FF2B5EF4-FFF2-40B4-BE49-F238E27FC236}">
                <a16:creationId xmlns:a16="http://schemas.microsoft.com/office/drawing/2014/main" id="{E6D9B0A0-936D-B240-AD59-2BE0A2A41413}"/>
              </a:ext>
            </a:extLst>
          </p:cNvPr>
          <p:cNvPicPr>
            <a:picLocks noChangeAspect="1"/>
          </p:cNvPicPr>
          <p:nvPr/>
        </p:nvPicPr>
        <p:blipFill>
          <a:blip r:embed="rId4"/>
          <a:stretch>
            <a:fillRect/>
          </a:stretch>
        </p:blipFill>
        <p:spPr>
          <a:xfrm>
            <a:off x="14500" y="1766454"/>
            <a:ext cx="12192000" cy="3325091"/>
          </a:xfrm>
          <a:prstGeom prst="rect">
            <a:avLst/>
          </a:prstGeom>
        </p:spPr>
      </p:pic>
    </p:spTree>
    <p:extLst>
      <p:ext uri="{BB962C8B-B14F-4D97-AF65-F5344CB8AC3E}">
        <p14:creationId xmlns:p14="http://schemas.microsoft.com/office/powerpoint/2010/main" val="24116790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A460699-FD66-864B-A542-346E05410730}"/>
              </a:ext>
            </a:extLst>
          </p:cNvPr>
          <p:cNvSpPr txBox="1"/>
          <p:nvPr/>
        </p:nvSpPr>
        <p:spPr>
          <a:xfrm>
            <a:off x="324630" y="1145132"/>
            <a:ext cx="7871104" cy="5262979"/>
          </a:xfrm>
          <a:prstGeom prst="rect">
            <a:avLst/>
          </a:prstGeom>
          <a:noFill/>
        </p:spPr>
        <p:txBody>
          <a:bodyPr wrap="square" rtlCol="0">
            <a:spAutoFit/>
          </a:bodyPr>
          <a:lstStyle/>
          <a:p>
            <a:pPr marL="342900" indent="-342900">
              <a:buFont typeface="Arial" panose="020B0604020202020204" pitchFamily="34" charset="0"/>
              <a:buChar char="•"/>
            </a:pPr>
            <a:r>
              <a:rPr lang="en-US" sz="2400" dirty="0"/>
              <a:t>We assembled a retweet network for each news media bias classification, for 2016 and 2020 separately</a:t>
            </a:r>
          </a:p>
          <a:p>
            <a:pPr marL="342900" indent="-342900">
              <a:buFont typeface="Arial" panose="020B0604020202020204" pitchFamily="34" charset="0"/>
              <a:buChar char="•"/>
            </a:pPr>
            <a:r>
              <a:rPr lang="en-US" sz="2400" dirty="0"/>
              <a:t>The higher a node's out-degree, the greater this user’s local influence</a:t>
            </a:r>
          </a:p>
          <a:p>
            <a:pPr marL="342900" indent="-342900">
              <a:buFont typeface="Arial" panose="020B0604020202020204" pitchFamily="34" charset="0"/>
              <a:buChar char="•"/>
            </a:pPr>
            <a:r>
              <a:rPr lang="en-US" sz="2400" dirty="0"/>
              <a:t>But local network properties (e.g. out-degree centrality) are ineffective for identifying influencers </a:t>
            </a:r>
          </a:p>
          <a:p>
            <a:pPr marL="342900" indent="-342900">
              <a:buFont typeface="Arial" panose="020B0604020202020204" pitchFamily="34" charset="0"/>
              <a:buChar char="•"/>
            </a:pPr>
            <a:r>
              <a:rPr lang="en-US" sz="2400" dirty="0"/>
              <a:t>The Collective Influence (CI) algorithm considers influence as an emergent collective property by finding the smallest set of nodes needed for global cascades</a:t>
            </a:r>
          </a:p>
          <a:p>
            <a:pPr marL="342900" indent="-342900">
              <a:buFont typeface="Arial" panose="020B0604020202020204" pitchFamily="34" charset="0"/>
              <a:buChar char="•"/>
            </a:pPr>
            <a:r>
              <a:rPr lang="en-US" sz="2400" dirty="0"/>
              <a:t>CI can identify critical “super-spreaders” of information in social networks, and rank their overall influence </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p:txBody>
      </p:sp>
      <p:sp>
        <p:nvSpPr>
          <p:cNvPr id="5" name="Title 1">
            <a:extLst>
              <a:ext uri="{FF2B5EF4-FFF2-40B4-BE49-F238E27FC236}">
                <a16:creationId xmlns:a16="http://schemas.microsoft.com/office/drawing/2014/main" id="{2A36186F-1610-394B-B346-AECE32B5CA22}"/>
              </a:ext>
            </a:extLst>
          </p:cNvPr>
          <p:cNvSpPr txBox="1">
            <a:spLocks/>
          </p:cNvSpPr>
          <p:nvPr/>
        </p:nvSpPr>
        <p:spPr>
          <a:xfrm>
            <a:off x="167009" y="126084"/>
            <a:ext cx="1143209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C00000"/>
                </a:solidFill>
              </a:rPr>
              <a:t>Identifying influencers</a:t>
            </a:r>
          </a:p>
        </p:txBody>
      </p:sp>
      <p:pic>
        <p:nvPicPr>
          <p:cNvPr id="6" name="Picture 5">
            <a:extLst>
              <a:ext uri="{FF2B5EF4-FFF2-40B4-BE49-F238E27FC236}">
                <a16:creationId xmlns:a16="http://schemas.microsoft.com/office/drawing/2014/main" id="{1F0586B4-140F-5A41-81F5-66DB79EC9EBE}"/>
              </a:ext>
            </a:extLst>
          </p:cNvPr>
          <p:cNvPicPr/>
          <p:nvPr/>
        </p:nvPicPr>
        <p:blipFill>
          <a:blip r:embed="rId3"/>
          <a:stretch/>
        </p:blipFill>
        <p:spPr>
          <a:xfrm>
            <a:off x="14500" y="6325863"/>
            <a:ext cx="2743200" cy="493776"/>
          </a:xfrm>
          <a:prstGeom prst="rect">
            <a:avLst/>
          </a:prstGeom>
          <a:ln>
            <a:noFill/>
          </a:ln>
        </p:spPr>
      </p:pic>
      <p:sp>
        <p:nvSpPr>
          <p:cNvPr id="7" name="Slide Number Placeholder 13">
            <a:extLst>
              <a:ext uri="{FF2B5EF4-FFF2-40B4-BE49-F238E27FC236}">
                <a16:creationId xmlns:a16="http://schemas.microsoft.com/office/drawing/2014/main" id="{613AFBD8-9C55-3E40-AB74-C6723FA4E9F5}"/>
              </a:ext>
            </a:extLst>
          </p:cNvPr>
          <p:cNvSpPr>
            <a:spLocks noGrp="1"/>
          </p:cNvSpPr>
          <p:nvPr>
            <p:ph type="sldNum" sz="quarter" idx="12"/>
          </p:nvPr>
        </p:nvSpPr>
        <p:spPr>
          <a:xfrm>
            <a:off x="9349636" y="6486077"/>
            <a:ext cx="2743200" cy="365125"/>
          </a:xfrm>
        </p:spPr>
        <p:txBody>
          <a:bodyPr/>
          <a:lstStyle/>
          <a:p>
            <a:pPr algn="ctr"/>
            <a:fld id="{5E1D2DF7-6972-1645-9CCD-4244C2539667}" type="slidenum">
              <a:rPr lang="en-US" smtClean="0"/>
              <a:pPr algn="ctr"/>
              <a:t>35</a:t>
            </a:fld>
            <a:endParaRPr lang="en-US" dirty="0"/>
          </a:p>
        </p:txBody>
      </p:sp>
      <p:grpSp>
        <p:nvGrpSpPr>
          <p:cNvPr id="21" name="Group 20">
            <a:extLst>
              <a:ext uri="{FF2B5EF4-FFF2-40B4-BE49-F238E27FC236}">
                <a16:creationId xmlns:a16="http://schemas.microsoft.com/office/drawing/2014/main" id="{CA3C7D54-470B-AE47-BAA5-209218356551}"/>
              </a:ext>
            </a:extLst>
          </p:cNvPr>
          <p:cNvGrpSpPr/>
          <p:nvPr/>
        </p:nvGrpSpPr>
        <p:grpSpPr>
          <a:xfrm>
            <a:off x="8892436" y="1349062"/>
            <a:ext cx="3004528" cy="3915637"/>
            <a:chOff x="8892436" y="1349062"/>
            <a:chExt cx="3004528" cy="3915637"/>
          </a:xfrm>
        </p:grpSpPr>
        <p:pic>
          <p:nvPicPr>
            <p:cNvPr id="13" name="Graphic 12" descr="Man with solid fill">
              <a:extLst>
                <a:ext uri="{FF2B5EF4-FFF2-40B4-BE49-F238E27FC236}">
                  <a16:creationId xmlns:a16="http://schemas.microsoft.com/office/drawing/2014/main" id="{FB887B0E-F110-C449-905F-ED40B5C833B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892436" y="1349062"/>
              <a:ext cx="914400" cy="914400"/>
            </a:xfrm>
            <a:prstGeom prst="rect">
              <a:avLst/>
            </a:prstGeom>
          </p:spPr>
        </p:pic>
        <p:pic>
          <p:nvPicPr>
            <p:cNvPr id="14" name="Graphic 13" descr="Man with solid fill">
              <a:extLst>
                <a:ext uri="{FF2B5EF4-FFF2-40B4-BE49-F238E27FC236}">
                  <a16:creationId xmlns:a16="http://schemas.microsoft.com/office/drawing/2014/main" id="{08E134F2-43EE-7046-B76B-1F5A75FC815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892436" y="4350299"/>
              <a:ext cx="914400" cy="914400"/>
            </a:xfrm>
            <a:prstGeom prst="rect">
              <a:avLst/>
            </a:prstGeom>
          </p:spPr>
        </p:pic>
        <p:sp>
          <p:nvSpPr>
            <p:cNvPr id="15" name="TextBox 14">
              <a:extLst>
                <a:ext uri="{FF2B5EF4-FFF2-40B4-BE49-F238E27FC236}">
                  <a16:creationId xmlns:a16="http://schemas.microsoft.com/office/drawing/2014/main" id="{4017B709-4B83-294A-BF0C-9A40ECFB0588}"/>
                </a:ext>
              </a:extLst>
            </p:cNvPr>
            <p:cNvSpPr txBox="1"/>
            <p:nvPr/>
          </p:nvSpPr>
          <p:spPr>
            <a:xfrm>
              <a:off x="9903854" y="1635617"/>
              <a:ext cx="1993110" cy="369332"/>
            </a:xfrm>
            <a:prstGeom prst="rect">
              <a:avLst/>
            </a:prstGeom>
            <a:noFill/>
          </p:spPr>
          <p:txBody>
            <a:bodyPr wrap="none" rtlCol="0">
              <a:spAutoFit/>
            </a:bodyPr>
            <a:lstStyle/>
            <a:p>
              <a:r>
                <a:rPr lang="en-US" dirty="0">
                  <a:solidFill>
                    <a:srgbClr val="C00000"/>
                  </a:solidFill>
                </a:rPr>
                <a:t>Node </a:t>
              </a:r>
              <a:r>
                <a:rPr lang="en-US" i="1" dirty="0">
                  <a:solidFill>
                    <a:srgbClr val="C00000"/>
                  </a:solidFill>
                </a:rPr>
                <a:t>v</a:t>
              </a:r>
              <a:r>
                <a:rPr lang="en-US" dirty="0">
                  <a:solidFill>
                    <a:srgbClr val="C00000"/>
                  </a:solidFill>
                </a:rPr>
                <a:t> (influencer)</a:t>
              </a:r>
            </a:p>
          </p:txBody>
        </p:sp>
        <p:sp>
          <p:nvSpPr>
            <p:cNvPr id="16" name="TextBox 15">
              <a:extLst>
                <a:ext uri="{FF2B5EF4-FFF2-40B4-BE49-F238E27FC236}">
                  <a16:creationId xmlns:a16="http://schemas.microsoft.com/office/drawing/2014/main" id="{6F7051A0-F491-3A42-AE91-EC4C2421120E}"/>
                </a:ext>
              </a:extLst>
            </p:cNvPr>
            <p:cNvSpPr txBox="1"/>
            <p:nvPr/>
          </p:nvSpPr>
          <p:spPr>
            <a:xfrm>
              <a:off x="9806836" y="4594539"/>
              <a:ext cx="1694695" cy="369332"/>
            </a:xfrm>
            <a:prstGeom prst="rect">
              <a:avLst/>
            </a:prstGeom>
            <a:noFill/>
          </p:spPr>
          <p:txBody>
            <a:bodyPr wrap="none" rtlCol="0">
              <a:spAutoFit/>
            </a:bodyPr>
            <a:lstStyle/>
            <a:p>
              <a:r>
                <a:rPr lang="en-US" dirty="0">
                  <a:solidFill>
                    <a:srgbClr val="0070C0"/>
                  </a:solidFill>
                </a:rPr>
                <a:t>Node </a:t>
              </a:r>
              <a:r>
                <a:rPr lang="en-US" i="1" dirty="0">
                  <a:solidFill>
                    <a:srgbClr val="0070C0"/>
                  </a:solidFill>
                </a:rPr>
                <a:t>u</a:t>
              </a:r>
              <a:r>
                <a:rPr lang="en-US" dirty="0">
                  <a:solidFill>
                    <a:srgbClr val="0070C0"/>
                  </a:solidFill>
                </a:rPr>
                <a:t> (author)</a:t>
              </a:r>
            </a:p>
          </p:txBody>
        </p:sp>
        <p:cxnSp>
          <p:nvCxnSpPr>
            <p:cNvPr id="18" name="Straight Arrow Connector 17">
              <a:extLst>
                <a:ext uri="{FF2B5EF4-FFF2-40B4-BE49-F238E27FC236}">
                  <a16:creationId xmlns:a16="http://schemas.microsoft.com/office/drawing/2014/main" id="{60D5634D-45EB-EB47-84F4-B75B30642895}"/>
                </a:ext>
              </a:extLst>
            </p:cNvPr>
            <p:cNvCxnSpPr>
              <a:cxnSpLocks/>
            </p:cNvCxnSpPr>
            <p:nvPr/>
          </p:nvCxnSpPr>
          <p:spPr>
            <a:xfrm>
              <a:off x="9349636" y="2379373"/>
              <a:ext cx="0" cy="1806262"/>
            </a:xfrm>
            <a:prstGeom prst="straightConnector1">
              <a:avLst/>
            </a:prstGeom>
            <a:ln w="63500" cap="flat">
              <a:solidFill>
                <a:schemeClr val="tx1"/>
              </a:solidFill>
              <a:prstDash val="dash"/>
              <a:miter lim="800000"/>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E6B45CF-9874-BE42-9DB0-DB0D06C2BB8E}"/>
                </a:ext>
              </a:extLst>
            </p:cNvPr>
            <p:cNvSpPr txBox="1"/>
            <p:nvPr/>
          </p:nvSpPr>
          <p:spPr>
            <a:xfrm>
              <a:off x="9885514" y="2899458"/>
              <a:ext cx="1519706" cy="646331"/>
            </a:xfrm>
            <a:prstGeom prst="rect">
              <a:avLst/>
            </a:prstGeom>
            <a:noFill/>
          </p:spPr>
          <p:txBody>
            <a:bodyPr wrap="square" rtlCol="0">
              <a:spAutoFit/>
            </a:bodyPr>
            <a:lstStyle/>
            <a:p>
              <a:r>
                <a:rPr lang="en-US" dirty="0"/>
                <a:t>… has content retweeted by</a:t>
              </a:r>
            </a:p>
          </p:txBody>
        </p:sp>
      </p:grpSp>
    </p:spTree>
    <p:extLst>
      <p:ext uri="{BB962C8B-B14F-4D97-AF65-F5344CB8AC3E}">
        <p14:creationId xmlns:p14="http://schemas.microsoft.com/office/powerpoint/2010/main" val="42667682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CF00AAB-1791-F4D0-D873-EFF7D9BDA5DE}"/>
              </a:ext>
            </a:extLst>
          </p:cNvPr>
          <p:cNvSpPr txBox="1">
            <a:spLocks/>
          </p:cNvSpPr>
          <p:nvPr/>
        </p:nvSpPr>
        <p:spPr>
          <a:xfrm>
            <a:off x="167009" y="126084"/>
            <a:ext cx="1143209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C00000"/>
                </a:solidFill>
              </a:rPr>
              <a:t>POI in 2016 influencers</a:t>
            </a:r>
          </a:p>
        </p:txBody>
      </p:sp>
      <p:sp>
        <p:nvSpPr>
          <p:cNvPr id="5" name="TextBox 4">
            <a:extLst>
              <a:ext uri="{FF2B5EF4-FFF2-40B4-BE49-F238E27FC236}">
                <a16:creationId xmlns:a16="http://schemas.microsoft.com/office/drawing/2014/main" id="{3A19E044-78A5-65B6-8DE0-DD839DB2F0D8}"/>
              </a:ext>
            </a:extLst>
          </p:cNvPr>
          <p:cNvSpPr txBox="1"/>
          <p:nvPr/>
        </p:nvSpPr>
        <p:spPr>
          <a:xfrm>
            <a:off x="324631" y="1393490"/>
            <a:ext cx="2621769" cy="2554545"/>
          </a:xfrm>
          <a:prstGeom prst="rect">
            <a:avLst/>
          </a:prstGeom>
          <a:noFill/>
        </p:spPr>
        <p:txBody>
          <a:bodyPr wrap="square" rtlCol="0">
            <a:spAutoFit/>
          </a:bodyPr>
          <a:lstStyle/>
          <a:p>
            <a:r>
              <a:rPr lang="en-US" sz="2000" b="1" dirty="0">
                <a:solidFill>
                  <a:srgbClr val="CFDA2C"/>
                </a:solidFill>
              </a:rPr>
              <a:t>Center News</a:t>
            </a:r>
          </a:p>
          <a:p>
            <a:pPr marL="457200" indent="-457200">
              <a:buFont typeface="+mj-lt"/>
              <a:buAutoNum type="arabicPeriod"/>
            </a:pPr>
            <a:r>
              <a:rPr lang="en-US" sz="2000" dirty="0"/>
              <a:t>@CNN</a:t>
            </a:r>
          </a:p>
          <a:p>
            <a:pPr marL="457200" indent="-457200">
              <a:buFont typeface="+mj-lt"/>
              <a:buAutoNum type="arabicPeriod"/>
            </a:pPr>
            <a:r>
              <a:rPr lang="en-US" sz="2000" dirty="0"/>
              <a:t>@</a:t>
            </a:r>
            <a:r>
              <a:rPr lang="en-US" sz="2000" dirty="0" err="1"/>
              <a:t>thehill</a:t>
            </a:r>
            <a:endParaRPr lang="en-US" sz="2000" dirty="0"/>
          </a:p>
          <a:p>
            <a:pPr marL="457200" indent="-457200">
              <a:buFont typeface="+mj-lt"/>
              <a:buAutoNum type="arabicPeriod"/>
            </a:pPr>
            <a:r>
              <a:rPr lang="en-US" sz="2000" dirty="0"/>
              <a:t>@politico</a:t>
            </a:r>
          </a:p>
          <a:p>
            <a:pPr marL="457200" indent="-457200">
              <a:buFont typeface="+mj-lt"/>
              <a:buAutoNum type="arabicPeriod"/>
            </a:pPr>
            <a:r>
              <a:rPr lang="en-US" sz="2000" dirty="0"/>
              <a:t>@</a:t>
            </a:r>
            <a:r>
              <a:rPr lang="en-US" sz="2000" dirty="0" err="1"/>
              <a:t>CNNPolitics</a:t>
            </a:r>
            <a:endParaRPr lang="en-US" sz="2000" dirty="0"/>
          </a:p>
          <a:p>
            <a:pPr marL="457200" indent="-457200">
              <a:buFont typeface="+mj-lt"/>
              <a:buAutoNum type="arabicPeriod" startAt="12"/>
            </a:pPr>
            <a:r>
              <a:rPr lang="en-US" sz="2000" dirty="0"/>
              <a:t>@DRUGE_REPORT</a:t>
            </a:r>
          </a:p>
          <a:p>
            <a:pPr marL="457200" indent="-457200">
              <a:buFont typeface="+mj-lt"/>
              <a:buAutoNum type="arabicPeriod" startAt="12"/>
            </a:pPr>
            <a:endParaRPr lang="en-US" sz="2000" dirty="0"/>
          </a:p>
          <a:p>
            <a:pPr marL="457200" indent="-457200">
              <a:buFont typeface="+mj-lt"/>
              <a:buAutoNum type="arabicPeriod" startAt="12"/>
            </a:pPr>
            <a:endParaRPr lang="en-US" sz="2000" dirty="0"/>
          </a:p>
        </p:txBody>
      </p:sp>
      <p:sp>
        <p:nvSpPr>
          <p:cNvPr id="6" name="TextBox 5">
            <a:extLst>
              <a:ext uri="{FF2B5EF4-FFF2-40B4-BE49-F238E27FC236}">
                <a16:creationId xmlns:a16="http://schemas.microsoft.com/office/drawing/2014/main" id="{4A7B0F55-9D7B-AA48-DEBA-0E5B8A563EED}"/>
              </a:ext>
            </a:extLst>
          </p:cNvPr>
          <p:cNvSpPr txBox="1"/>
          <p:nvPr/>
        </p:nvSpPr>
        <p:spPr>
          <a:xfrm>
            <a:off x="324630" y="3948035"/>
            <a:ext cx="2813681" cy="2246769"/>
          </a:xfrm>
          <a:prstGeom prst="rect">
            <a:avLst/>
          </a:prstGeom>
          <a:noFill/>
        </p:spPr>
        <p:txBody>
          <a:bodyPr wrap="square" rtlCol="0">
            <a:spAutoFit/>
          </a:bodyPr>
          <a:lstStyle/>
          <a:p>
            <a:r>
              <a:rPr lang="en-US" sz="2000" b="1" dirty="0">
                <a:solidFill>
                  <a:srgbClr val="4896D9"/>
                </a:solidFill>
              </a:rPr>
              <a:t>Left Leaning News</a:t>
            </a:r>
          </a:p>
          <a:p>
            <a:pPr marL="457200" indent="-457200">
              <a:buFont typeface="+mj-lt"/>
              <a:buAutoNum type="arabicPeriod"/>
            </a:pPr>
            <a:r>
              <a:rPr lang="en-US" sz="2000" dirty="0"/>
              <a:t>@</a:t>
            </a:r>
            <a:r>
              <a:rPr lang="en-US" sz="2000" dirty="0" err="1"/>
              <a:t>nytimes</a:t>
            </a:r>
            <a:endParaRPr lang="en-US" sz="2000" dirty="0"/>
          </a:p>
          <a:p>
            <a:pPr marL="457200" indent="-457200">
              <a:buFont typeface="+mj-lt"/>
              <a:buAutoNum type="arabicPeriod"/>
            </a:pPr>
            <a:r>
              <a:rPr lang="en-US" sz="2000" dirty="0"/>
              <a:t>@</a:t>
            </a:r>
            <a:r>
              <a:rPr lang="en-US" sz="2000" dirty="0" err="1"/>
              <a:t>washingtonpost</a:t>
            </a:r>
            <a:endParaRPr lang="en-US" sz="2000" dirty="0"/>
          </a:p>
          <a:p>
            <a:pPr marL="457200" indent="-457200">
              <a:buFont typeface="+mj-lt"/>
              <a:buAutoNum type="arabicPeriod"/>
            </a:pPr>
            <a:r>
              <a:rPr lang="en-US" sz="2000" dirty="0"/>
              <a:t>@ABC</a:t>
            </a:r>
          </a:p>
          <a:p>
            <a:pPr marL="457200" indent="-457200">
              <a:buFont typeface="+mj-lt"/>
              <a:buAutoNum type="arabicPeriod"/>
            </a:pPr>
            <a:r>
              <a:rPr lang="en-US" sz="2000" dirty="0"/>
              <a:t>@</a:t>
            </a:r>
            <a:r>
              <a:rPr lang="en-US" sz="2000" dirty="0" err="1"/>
              <a:t>NBCNews</a:t>
            </a:r>
            <a:endParaRPr lang="en-US" sz="2000" dirty="0"/>
          </a:p>
          <a:p>
            <a:pPr marL="457200" indent="-457200">
              <a:buFont typeface="+mj-lt"/>
              <a:buAutoNum type="arabicPeriod" startAt="25"/>
            </a:pPr>
            <a:r>
              <a:rPr lang="en-US" sz="2000" dirty="0"/>
              <a:t>@ </a:t>
            </a:r>
            <a:r>
              <a:rPr lang="en-US" sz="2000" dirty="0" err="1"/>
              <a:t>HillaryClinton</a:t>
            </a:r>
            <a:endParaRPr lang="en-US" sz="2000" dirty="0"/>
          </a:p>
          <a:p>
            <a:pPr marL="457200" indent="-457200">
              <a:buFont typeface="+mj-lt"/>
              <a:buAutoNum type="arabicPeriod" startAt="25"/>
            </a:pPr>
            <a:endParaRPr lang="en-US" sz="2000" dirty="0"/>
          </a:p>
        </p:txBody>
      </p:sp>
      <p:sp>
        <p:nvSpPr>
          <p:cNvPr id="8" name="TextBox 7">
            <a:extLst>
              <a:ext uri="{FF2B5EF4-FFF2-40B4-BE49-F238E27FC236}">
                <a16:creationId xmlns:a16="http://schemas.microsoft.com/office/drawing/2014/main" id="{45B3F4D5-BD05-7538-3E8C-7E47F4C3F336}"/>
              </a:ext>
            </a:extLst>
          </p:cNvPr>
          <p:cNvSpPr txBox="1"/>
          <p:nvPr/>
        </p:nvSpPr>
        <p:spPr>
          <a:xfrm>
            <a:off x="3282319" y="1393490"/>
            <a:ext cx="2813681" cy="2554545"/>
          </a:xfrm>
          <a:prstGeom prst="rect">
            <a:avLst/>
          </a:prstGeom>
          <a:noFill/>
        </p:spPr>
        <p:txBody>
          <a:bodyPr wrap="square" rtlCol="0">
            <a:spAutoFit/>
          </a:bodyPr>
          <a:lstStyle/>
          <a:p>
            <a:r>
              <a:rPr lang="en-US" sz="2000" b="1" dirty="0">
                <a:solidFill>
                  <a:srgbClr val="13548D"/>
                </a:solidFill>
              </a:rPr>
              <a:t>Left News</a:t>
            </a:r>
          </a:p>
          <a:p>
            <a:pPr marL="457200" indent="-457200">
              <a:buFont typeface="+mj-lt"/>
              <a:buAutoNum type="arabicPeriod"/>
            </a:pPr>
            <a:r>
              <a:rPr lang="en-US" sz="2000" dirty="0"/>
              <a:t>@HuffPost</a:t>
            </a:r>
          </a:p>
          <a:p>
            <a:pPr marL="457200" indent="-457200">
              <a:buFont typeface="+mj-lt"/>
              <a:buAutoNum type="arabicPeriod"/>
            </a:pPr>
            <a:r>
              <a:rPr lang="en-US" sz="2000" dirty="0"/>
              <a:t>@TIME</a:t>
            </a:r>
          </a:p>
          <a:p>
            <a:pPr marL="457200" indent="-457200">
              <a:buFont typeface="+mj-lt"/>
              <a:buAutoNum type="arabicPeriod"/>
            </a:pPr>
            <a:r>
              <a:rPr lang="en-US" sz="2000" dirty="0"/>
              <a:t>@</a:t>
            </a:r>
            <a:r>
              <a:rPr lang="en-US" sz="2000" dirty="0" err="1"/>
              <a:t>thedailybeast</a:t>
            </a:r>
            <a:endParaRPr lang="en-US" sz="2000" dirty="0"/>
          </a:p>
          <a:p>
            <a:pPr marL="457200" indent="-457200">
              <a:buFont typeface="+mj-lt"/>
              <a:buAutoNum type="arabicPeriod"/>
            </a:pPr>
            <a:r>
              <a:rPr lang="en-US" sz="2000" dirty="0"/>
              <a:t>@</a:t>
            </a:r>
            <a:r>
              <a:rPr lang="en-US" sz="2000" dirty="0" err="1"/>
              <a:t>RawStory</a:t>
            </a:r>
            <a:endParaRPr lang="en-US" sz="2000" dirty="0"/>
          </a:p>
          <a:p>
            <a:pPr marL="457200" indent="-457200">
              <a:buFont typeface="+mj-lt"/>
              <a:buAutoNum type="arabicPeriod"/>
            </a:pPr>
            <a:r>
              <a:rPr lang="en-US" sz="2000" dirty="0"/>
              <a:t>@</a:t>
            </a:r>
            <a:r>
              <a:rPr lang="en-US" sz="2000" dirty="0" err="1"/>
              <a:t>HuffPostPol</a:t>
            </a:r>
            <a:endParaRPr lang="en-US" sz="2000" dirty="0"/>
          </a:p>
          <a:p>
            <a:pPr marL="457200" indent="-457200">
              <a:buFont typeface="+mj-lt"/>
              <a:buAutoNum type="arabicPeriod"/>
            </a:pPr>
            <a:endParaRPr lang="en-US" sz="2000" dirty="0"/>
          </a:p>
          <a:p>
            <a:pPr marL="457200" indent="-457200">
              <a:buFont typeface="+mj-lt"/>
              <a:buAutoNum type="arabicPeriod"/>
            </a:pPr>
            <a:endParaRPr lang="en-US" sz="2000" dirty="0"/>
          </a:p>
        </p:txBody>
      </p:sp>
      <p:sp>
        <p:nvSpPr>
          <p:cNvPr id="11" name="TextBox 10">
            <a:extLst>
              <a:ext uri="{FF2B5EF4-FFF2-40B4-BE49-F238E27FC236}">
                <a16:creationId xmlns:a16="http://schemas.microsoft.com/office/drawing/2014/main" id="{D58619ED-FFE0-D14C-D300-C00FE4700045}"/>
              </a:ext>
            </a:extLst>
          </p:cNvPr>
          <p:cNvSpPr txBox="1"/>
          <p:nvPr/>
        </p:nvSpPr>
        <p:spPr>
          <a:xfrm>
            <a:off x="3297476" y="3948035"/>
            <a:ext cx="2813681" cy="2554545"/>
          </a:xfrm>
          <a:prstGeom prst="rect">
            <a:avLst/>
          </a:prstGeom>
          <a:noFill/>
        </p:spPr>
        <p:txBody>
          <a:bodyPr wrap="square" rtlCol="0">
            <a:spAutoFit/>
          </a:bodyPr>
          <a:lstStyle/>
          <a:p>
            <a:r>
              <a:rPr lang="en-US" sz="2000" b="1" dirty="0">
                <a:solidFill>
                  <a:srgbClr val="0C2E4F"/>
                </a:solidFill>
              </a:rPr>
              <a:t>Extreme Bias Left News</a:t>
            </a:r>
          </a:p>
          <a:p>
            <a:pPr marL="457200" indent="-457200">
              <a:buFont typeface="+mj-lt"/>
              <a:buAutoNum type="arabicPeriod"/>
            </a:pPr>
            <a:r>
              <a:rPr lang="en-US" sz="2000" dirty="0"/>
              <a:t>@Bipartisanism</a:t>
            </a:r>
          </a:p>
          <a:p>
            <a:pPr marL="457200" indent="-457200">
              <a:buFont typeface="+mj-lt"/>
              <a:buAutoNum type="arabicPeriod"/>
            </a:pPr>
            <a:r>
              <a:rPr lang="en-US" sz="2000" dirty="0"/>
              <a:t>@</a:t>
            </a:r>
            <a:r>
              <a:rPr lang="en-US" sz="2000" dirty="0" err="1"/>
              <a:t>PalmerReport</a:t>
            </a:r>
            <a:endParaRPr lang="en-US" sz="2000" dirty="0"/>
          </a:p>
          <a:p>
            <a:pPr marL="457200" indent="-457200">
              <a:buFont typeface="+mj-lt"/>
              <a:buAutoNum type="arabicPeriod"/>
            </a:pPr>
            <a:r>
              <a:rPr lang="en-US" sz="2000" dirty="0"/>
              <a:t>@</a:t>
            </a:r>
            <a:r>
              <a:rPr lang="en-US" sz="2000" dirty="0" err="1"/>
              <a:t>peterdaou</a:t>
            </a:r>
            <a:endParaRPr lang="en-US" sz="2000" dirty="0"/>
          </a:p>
          <a:p>
            <a:pPr marL="457200" indent="-457200">
              <a:buFont typeface="+mj-lt"/>
              <a:buAutoNum type="arabicPeriod"/>
            </a:pPr>
            <a:r>
              <a:rPr lang="en-US" sz="2000" dirty="0"/>
              <a:t>@</a:t>
            </a:r>
            <a:r>
              <a:rPr lang="en-US" sz="2000" dirty="0" err="1"/>
              <a:t>crooksandliars</a:t>
            </a:r>
            <a:endParaRPr lang="en-US" sz="2000" dirty="0"/>
          </a:p>
          <a:p>
            <a:pPr marL="457200" indent="-457200">
              <a:buFont typeface="+mj-lt"/>
              <a:buAutoNum type="arabicPeriod"/>
            </a:pPr>
            <a:r>
              <a:rPr lang="en-US" sz="2000" dirty="0"/>
              <a:t>@</a:t>
            </a:r>
            <a:r>
              <a:rPr lang="en-US" sz="2000" dirty="0" err="1"/>
              <a:t>BoldBlueWave</a:t>
            </a:r>
            <a:endParaRPr lang="en-US" sz="2000" dirty="0"/>
          </a:p>
          <a:p>
            <a:pPr marL="457200" indent="-457200">
              <a:buFont typeface="+mj-lt"/>
              <a:buAutoNum type="arabicPeriod"/>
            </a:pPr>
            <a:endParaRPr lang="en-US" sz="2000" dirty="0"/>
          </a:p>
          <a:p>
            <a:pPr marL="457200" indent="-457200">
              <a:buFont typeface="+mj-lt"/>
              <a:buAutoNum type="arabicPeriod"/>
            </a:pPr>
            <a:endParaRPr lang="en-US" sz="2000" dirty="0"/>
          </a:p>
        </p:txBody>
      </p:sp>
      <p:sp>
        <p:nvSpPr>
          <p:cNvPr id="12" name="TextBox 11">
            <a:extLst>
              <a:ext uri="{FF2B5EF4-FFF2-40B4-BE49-F238E27FC236}">
                <a16:creationId xmlns:a16="http://schemas.microsoft.com/office/drawing/2014/main" id="{4C4FFB9F-5A20-B19B-25C4-1E08AC9FC4B8}"/>
              </a:ext>
            </a:extLst>
          </p:cNvPr>
          <p:cNvSpPr txBox="1"/>
          <p:nvPr/>
        </p:nvSpPr>
        <p:spPr>
          <a:xfrm>
            <a:off x="6033868" y="1393489"/>
            <a:ext cx="2813681" cy="2554545"/>
          </a:xfrm>
          <a:prstGeom prst="rect">
            <a:avLst/>
          </a:prstGeom>
          <a:noFill/>
        </p:spPr>
        <p:txBody>
          <a:bodyPr wrap="square" rtlCol="0">
            <a:spAutoFit/>
          </a:bodyPr>
          <a:lstStyle/>
          <a:p>
            <a:r>
              <a:rPr lang="en-US" sz="2000" b="1" dirty="0">
                <a:solidFill>
                  <a:srgbClr val="282828"/>
                </a:solidFill>
              </a:rPr>
              <a:t>Fake News</a:t>
            </a:r>
          </a:p>
          <a:p>
            <a:pPr marL="457200" indent="-457200">
              <a:buFont typeface="+mj-lt"/>
              <a:buAutoNum type="arabicPeriod"/>
            </a:pPr>
            <a:r>
              <a:rPr lang="en-US" sz="2000" dirty="0"/>
              <a:t>@</a:t>
            </a:r>
            <a:r>
              <a:rPr lang="en-US" sz="2000" dirty="0" err="1"/>
              <a:t>PrisonPlanet</a:t>
            </a:r>
            <a:endParaRPr lang="en-US" sz="2000" dirty="0"/>
          </a:p>
          <a:p>
            <a:pPr marL="457200" indent="-457200">
              <a:buFont typeface="+mj-lt"/>
              <a:buAutoNum type="arabicPeriod"/>
            </a:pPr>
            <a:r>
              <a:rPr lang="en-US" sz="2000" dirty="0"/>
              <a:t>@</a:t>
            </a:r>
            <a:r>
              <a:rPr lang="en-US" sz="2000" dirty="0" err="1"/>
              <a:t>RealAlexJones</a:t>
            </a:r>
            <a:endParaRPr lang="en-US" sz="2000" dirty="0"/>
          </a:p>
          <a:p>
            <a:pPr marL="457200" indent="-457200">
              <a:buFont typeface="+mj-lt"/>
              <a:buAutoNum type="arabicPeriod"/>
            </a:pPr>
            <a:r>
              <a:rPr lang="en-US" sz="2000" dirty="0"/>
              <a:t>@</a:t>
            </a:r>
            <a:r>
              <a:rPr lang="en-US" sz="2000" dirty="0" err="1"/>
              <a:t>zerohedge</a:t>
            </a:r>
            <a:endParaRPr lang="en-US" sz="2000" dirty="0"/>
          </a:p>
          <a:p>
            <a:pPr marL="457200" indent="-457200">
              <a:buFont typeface="+mj-lt"/>
              <a:buAutoNum type="arabicPeriod"/>
            </a:pPr>
            <a:r>
              <a:rPr lang="en-US" sz="2000" dirty="0"/>
              <a:t>@DRUDGE_REPORT</a:t>
            </a:r>
          </a:p>
          <a:p>
            <a:pPr marL="457200" indent="-457200">
              <a:buFont typeface="+mj-lt"/>
              <a:buAutoNum type="arabicPeriod"/>
            </a:pPr>
            <a:r>
              <a:rPr lang="en-US" sz="2000" dirty="0"/>
              <a:t>@</a:t>
            </a:r>
            <a:r>
              <a:rPr lang="en-US" sz="2000" dirty="0" err="1"/>
              <a:t>realDonaldTrump</a:t>
            </a:r>
            <a:endParaRPr lang="en-US" sz="2000" dirty="0"/>
          </a:p>
          <a:p>
            <a:pPr marL="457200" indent="-457200">
              <a:buFont typeface="+mj-lt"/>
              <a:buAutoNum type="arabicPeriod"/>
            </a:pPr>
            <a:endParaRPr lang="en-US" sz="2000" dirty="0"/>
          </a:p>
          <a:p>
            <a:pPr marL="457200" indent="-457200">
              <a:buFont typeface="+mj-lt"/>
              <a:buAutoNum type="arabicPeriod"/>
            </a:pPr>
            <a:endParaRPr lang="en-US" sz="2000" dirty="0"/>
          </a:p>
        </p:txBody>
      </p:sp>
      <p:sp>
        <p:nvSpPr>
          <p:cNvPr id="13" name="TextBox 12">
            <a:extLst>
              <a:ext uri="{FF2B5EF4-FFF2-40B4-BE49-F238E27FC236}">
                <a16:creationId xmlns:a16="http://schemas.microsoft.com/office/drawing/2014/main" id="{5ECA1CF3-867F-CF1F-CBBE-1A5C90269304}"/>
              </a:ext>
            </a:extLst>
          </p:cNvPr>
          <p:cNvSpPr txBox="1"/>
          <p:nvPr/>
        </p:nvSpPr>
        <p:spPr>
          <a:xfrm>
            <a:off x="9005552" y="1390409"/>
            <a:ext cx="2813681" cy="2554545"/>
          </a:xfrm>
          <a:prstGeom prst="rect">
            <a:avLst/>
          </a:prstGeom>
          <a:noFill/>
        </p:spPr>
        <p:txBody>
          <a:bodyPr wrap="square" rtlCol="0">
            <a:spAutoFit/>
          </a:bodyPr>
          <a:lstStyle/>
          <a:p>
            <a:r>
              <a:rPr lang="en-US" sz="2000" b="1" dirty="0">
                <a:solidFill>
                  <a:srgbClr val="8D1113"/>
                </a:solidFill>
              </a:rPr>
              <a:t>Right News</a:t>
            </a:r>
          </a:p>
          <a:p>
            <a:pPr marL="457200" indent="-457200">
              <a:buFont typeface="+mj-lt"/>
              <a:buAutoNum type="arabicPeriod"/>
            </a:pPr>
            <a:r>
              <a:rPr lang="en-US" sz="2000" dirty="0"/>
              <a:t>@</a:t>
            </a:r>
            <a:r>
              <a:rPr lang="en-US" sz="2000" dirty="0" err="1"/>
              <a:t>FoxNews</a:t>
            </a:r>
            <a:endParaRPr lang="en-US" sz="2000" dirty="0"/>
          </a:p>
          <a:p>
            <a:pPr marL="457200" indent="-457200">
              <a:buFont typeface="+mj-lt"/>
              <a:buAutoNum type="arabicPeriod"/>
            </a:pPr>
            <a:r>
              <a:rPr lang="en-US" sz="2000" dirty="0"/>
              <a:t>@</a:t>
            </a:r>
            <a:r>
              <a:rPr lang="en-US" sz="2000" dirty="0" err="1"/>
              <a:t>realDonaldTrump</a:t>
            </a:r>
            <a:endParaRPr lang="en-US" sz="2000" dirty="0"/>
          </a:p>
          <a:p>
            <a:pPr marL="457200" indent="-457200">
              <a:buFont typeface="+mj-lt"/>
              <a:buAutoNum type="arabicPeriod"/>
            </a:pPr>
            <a:r>
              <a:rPr lang="en-US" sz="2000" dirty="0"/>
              <a:t>@</a:t>
            </a:r>
            <a:r>
              <a:rPr lang="en-US" sz="2000" dirty="0" err="1"/>
              <a:t>dcexaminer</a:t>
            </a:r>
            <a:endParaRPr lang="en-US" sz="2000" dirty="0"/>
          </a:p>
          <a:p>
            <a:pPr marL="457200" indent="-457200">
              <a:buFont typeface="+mj-lt"/>
              <a:buAutoNum type="arabicPeriod"/>
            </a:pPr>
            <a:r>
              <a:rPr lang="en-US" sz="2000" dirty="0"/>
              <a:t>@DRUDGE_REPORT</a:t>
            </a:r>
          </a:p>
          <a:p>
            <a:pPr marL="457200" indent="-457200">
              <a:buFont typeface="+mj-lt"/>
              <a:buAutoNum type="arabicPeriod" startAt="15"/>
            </a:pPr>
            <a:r>
              <a:rPr lang="en-US" sz="2000" dirty="0"/>
              <a:t>@</a:t>
            </a:r>
            <a:r>
              <a:rPr lang="en-US" sz="2000" dirty="0" err="1"/>
              <a:t>PrisonPlanet</a:t>
            </a:r>
            <a:endParaRPr lang="en-US" sz="2000" dirty="0"/>
          </a:p>
          <a:p>
            <a:pPr marL="457200" indent="-457200">
              <a:buFont typeface="+mj-lt"/>
              <a:buAutoNum type="arabicPeriod" startAt="15"/>
            </a:pPr>
            <a:endParaRPr lang="en-US" sz="2000" dirty="0"/>
          </a:p>
          <a:p>
            <a:pPr marL="457200" indent="-457200">
              <a:buFont typeface="+mj-lt"/>
              <a:buAutoNum type="arabicPeriod" startAt="15"/>
            </a:pPr>
            <a:endParaRPr lang="en-US" sz="2000" dirty="0"/>
          </a:p>
        </p:txBody>
      </p:sp>
      <p:sp>
        <p:nvSpPr>
          <p:cNvPr id="14" name="TextBox 13">
            <a:extLst>
              <a:ext uri="{FF2B5EF4-FFF2-40B4-BE49-F238E27FC236}">
                <a16:creationId xmlns:a16="http://schemas.microsoft.com/office/drawing/2014/main" id="{49474722-5EE6-DB13-133F-583D5F6C4D3D}"/>
              </a:ext>
            </a:extLst>
          </p:cNvPr>
          <p:cNvSpPr txBox="1"/>
          <p:nvPr/>
        </p:nvSpPr>
        <p:spPr>
          <a:xfrm>
            <a:off x="6096000" y="3944954"/>
            <a:ext cx="2813681" cy="2554545"/>
          </a:xfrm>
          <a:prstGeom prst="rect">
            <a:avLst/>
          </a:prstGeom>
          <a:noFill/>
        </p:spPr>
        <p:txBody>
          <a:bodyPr wrap="square" rtlCol="0">
            <a:spAutoFit/>
          </a:bodyPr>
          <a:lstStyle/>
          <a:p>
            <a:r>
              <a:rPr lang="en-US" sz="2000" b="1" dirty="0">
                <a:solidFill>
                  <a:srgbClr val="DA4846"/>
                </a:solidFill>
              </a:rPr>
              <a:t>Right Leaning News</a:t>
            </a:r>
          </a:p>
          <a:p>
            <a:pPr marL="457200" indent="-457200">
              <a:buFont typeface="+mj-lt"/>
              <a:buAutoNum type="arabicPeriod"/>
            </a:pPr>
            <a:r>
              <a:rPr lang="en-US" sz="2000" dirty="0"/>
              <a:t>@WSJ</a:t>
            </a:r>
          </a:p>
          <a:p>
            <a:pPr marL="457200" indent="-457200">
              <a:buFont typeface="+mj-lt"/>
              <a:buAutoNum type="arabicPeriod"/>
            </a:pPr>
            <a:r>
              <a:rPr lang="en-US" sz="2000" dirty="0"/>
              <a:t>@</a:t>
            </a:r>
            <a:r>
              <a:rPr lang="en-US" sz="2000" dirty="0" err="1"/>
              <a:t>WashTimes</a:t>
            </a:r>
            <a:endParaRPr lang="en-US" sz="2000" dirty="0"/>
          </a:p>
          <a:p>
            <a:pPr marL="457200" indent="-457200">
              <a:buFont typeface="+mj-lt"/>
              <a:buAutoNum type="arabicPeriod"/>
            </a:pPr>
            <a:r>
              <a:rPr lang="en-US" sz="2000" dirty="0"/>
              <a:t>@</a:t>
            </a:r>
            <a:r>
              <a:rPr lang="en-US" sz="2000" dirty="0" err="1"/>
              <a:t>RT_com</a:t>
            </a:r>
            <a:endParaRPr lang="en-US" sz="2000" dirty="0"/>
          </a:p>
          <a:p>
            <a:pPr marL="457200" indent="-457200">
              <a:buFont typeface="+mj-lt"/>
              <a:buAutoNum type="arabicPeriod"/>
            </a:pPr>
            <a:r>
              <a:rPr lang="en-US" sz="2000" dirty="0"/>
              <a:t>@</a:t>
            </a:r>
            <a:r>
              <a:rPr lang="en-US" sz="2000" dirty="0" err="1"/>
              <a:t>realDonaldTrump</a:t>
            </a:r>
            <a:endParaRPr lang="en-US" sz="2000" dirty="0"/>
          </a:p>
          <a:p>
            <a:pPr marL="457200" indent="-457200">
              <a:buFont typeface="+mj-lt"/>
              <a:buAutoNum type="arabicPeriod"/>
            </a:pPr>
            <a:r>
              <a:rPr lang="en-US" sz="2000" dirty="0"/>
              <a:t>@</a:t>
            </a:r>
            <a:r>
              <a:rPr lang="en-US" sz="2000" dirty="0" err="1"/>
              <a:t>RT_America</a:t>
            </a:r>
            <a:endParaRPr lang="en-US" sz="2000" dirty="0"/>
          </a:p>
          <a:p>
            <a:pPr marL="457200" indent="-457200">
              <a:buFont typeface="+mj-lt"/>
              <a:buAutoNum type="arabicPeriod"/>
            </a:pPr>
            <a:endParaRPr lang="en-US" sz="2000" dirty="0"/>
          </a:p>
          <a:p>
            <a:pPr marL="457200" indent="-457200">
              <a:buFont typeface="+mj-lt"/>
              <a:buAutoNum type="arabicPeriod"/>
            </a:pPr>
            <a:endParaRPr lang="en-US" sz="2000" dirty="0"/>
          </a:p>
        </p:txBody>
      </p:sp>
      <p:sp>
        <p:nvSpPr>
          <p:cNvPr id="15" name="TextBox 14">
            <a:extLst>
              <a:ext uri="{FF2B5EF4-FFF2-40B4-BE49-F238E27FC236}">
                <a16:creationId xmlns:a16="http://schemas.microsoft.com/office/drawing/2014/main" id="{2A027359-4775-90F2-0342-A695BC5BB3F9}"/>
              </a:ext>
            </a:extLst>
          </p:cNvPr>
          <p:cNvSpPr txBox="1"/>
          <p:nvPr/>
        </p:nvSpPr>
        <p:spPr>
          <a:xfrm>
            <a:off x="8912387" y="3944953"/>
            <a:ext cx="2813681" cy="2554545"/>
          </a:xfrm>
          <a:prstGeom prst="rect">
            <a:avLst/>
          </a:prstGeom>
          <a:noFill/>
        </p:spPr>
        <p:txBody>
          <a:bodyPr wrap="square" rtlCol="0">
            <a:spAutoFit/>
          </a:bodyPr>
          <a:lstStyle/>
          <a:p>
            <a:r>
              <a:rPr lang="en-US" sz="2000" b="1" dirty="0">
                <a:solidFill>
                  <a:srgbClr val="4E0A09"/>
                </a:solidFill>
              </a:rPr>
              <a:t>Extreme Bias Right News</a:t>
            </a:r>
          </a:p>
          <a:p>
            <a:pPr marL="457200" indent="-457200">
              <a:buFont typeface="+mj-lt"/>
              <a:buAutoNum type="arabicPeriod"/>
            </a:pPr>
            <a:r>
              <a:rPr lang="en-US" sz="2000" dirty="0"/>
              <a:t>@</a:t>
            </a:r>
            <a:r>
              <a:rPr lang="en-US" sz="2000" dirty="0" err="1"/>
              <a:t>realDonaldTrump</a:t>
            </a:r>
            <a:endParaRPr lang="en-US" sz="2000" dirty="0"/>
          </a:p>
          <a:p>
            <a:pPr marL="457200" indent="-457200">
              <a:buFont typeface="+mj-lt"/>
              <a:buAutoNum type="arabicPeriod"/>
            </a:pPr>
            <a:r>
              <a:rPr lang="en-US" sz="2000" dirty="0"/>
              <a:t>@</a:t>
            </a:r>
            <a:r>
              <a:rPr lang="en-US" sz="2000" dirty="0" err="1"/>
              <a:t>DailyCaller</a:t>
            </a:r>
            <a:endParaRPr lang="en-US" sz="2000" dirty="0"/>
          </a:p>
          <a:p>
            <a:pPr marL="457200" indent="-457200">
              <a:buFont typeface="+mj-lt"/>
              <a:buAutoNum type="arabicPeriod"/>
            </a:pPr>
            <a:r>
              <a:rPr lang="en-US" sz="2000" dirty="0"/>
              <a:t>@</a:t>
            </a:r>
            <a:r>
              <a:rPr lang="en-US" sz="2000" dirty="0" err="1"/>
              <a:t>BreitbartNews</a:t>
            </a:r>
            <a:endParaRPr lang="en-US" sz="2000" dirty="0"/>
          </a:p>
          <a:p>
            <a:pPr marL="457200" indent="-457200">
              <a:buFont typeface="+mj-lt"/>
              <a:buAutoNum type="arabicPeriod"/>
            </a:pPr>
            <a:r>
              <a:rPr lang="en-US" sz="2000" dirty="0"/>
              <a:t>@</a:t>
            </a:r>
            <a:r>
              <a:rPr lang="en-US" sz="2000" dirty="0" err="1"/>
              <a:t>wikileaks</a:t>
            </a:r>
            <a:endParaRPr lang="en-US" sz="2000" dirty="0"/>
          </a:p>
          <a:p>
            <a:pPr marL="457200" indent="-457200">
              <a:buFont typeface="+mj-lt"/>
              <a:buAutoNum type="arabicPeriod"/>
            </a:pPr>
            <a:r>
              <a:rPr lang="en-US" sz="2000" dirty="0"/>
              <a:t>@DRUDGE_REPORT</a:t>
            </a:r>
          </a:p>
          <a:p>
            <a:pPr marL="457200" indent="-457200">
              <a:buFont typeface="+mj-lt"/>
              <a:buAutoNum type="arabicPeriod"/>
            </a:pPr>
            <a:endParaRPr lang="en-US" sz="2000" dirty="0"/>
          </a:p>
          <a:p>
            <a:pPr marL="457200" indent="-457200">
              <a:buFont typeface="+mj-lt"/>
              <a:buAutoNum type="arabicPeriod"/>
            </a:pPr>
            <a:endParaRPr lang="en-US" sz="2000" dirty="0"/>
          </a:p>
        </p:txBody>
      </p:sp>
    </p:spTree>
    <p:extLst>
      <p:ext uri="{BB962C8B-B14F-4D97-AF65-F5344CB8AC3E}">
        <p14:creationId xmlns:p14="http://schemas.microsoft.com/office/powerpoint/2010/main" val="38646580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lide Number Placeholder 13">
            <a:extLst>
              <a:ext uri="{FF2B5EF4-FFF2-40B4-BE49-F238E27FC236}">
                <a16:creationId xmlns:a16="http://schemas.microsoft.com/office/drawing/2014/main" id="{D02DD20B-44A9-6847-A9A4-172024DD3B5B}"/>
              </a:ext>
            </a:extLst>
          </p:cNvPr>
          <p:cNvSpPr>
            <a:spLocks noGrp="1"/>
          </p:cNvSpPr>
          <p:nvPr>
            <p:ph type="sldNum" sz="quarter" idx="12"/>
          </p:nvPr>
        </p:nvSpPr>
        <p:spPr>
          <a:xfrm>
            <a:off x="9349636" y="6486077"/>
            <a:ext cx="2743200" cy="365125"/>
          </a:xfrm>
        </p:spPr>
        <p:txBody>
          <a:bodyPr/>
          <a:lstStyle/>
          <a:p>
            <a:pPr algn="ctr"/>
            <a:fld id="{5E1D2DF7-6972-1645-9CCD-4244C2539667}" type="slidenum">
              <a:rPr lang="en-US" smtClean="0"/>
              <a:pPr algn="ctr"/>
              <a:t>37</a:t>
            </a:fld>
            <a:endParaRPr lang="en-US" dirty="0"/>
          </a:p>
        </p:txBody>
      </p:sp>
      <p:sp>
        <p:nvSpPr>
          <p:cNvPr id="7" name="Title 1">
            <a:extLst>
              <a:ext uri="{FF2B5EF4-FFF2-40B4-BE49-F238E27FC236}">
                <a16:creationId xmlns:a16="http://schemas.microsoft.com/office/drawing/2014/main" id="{38274302-D28F-5FE4-E3E4-F33DD3B62663}"/>
              </a:ext>
            </a:extLst>
          </p:cNvPr>
          <p:cNvSpPr txBox="1">
            <a:spLocks/>
          </p:cNvSpPr>
          <p:nvPr/>
        </p:nvSpPr>
        <p:spPr>
          <a:xfrm>
            <a:off x="167009" y="126084"/>
            <a:ext cx="1143209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C00000"/>
                </a:solidFill>
              </a:rPr>
              <a:t>POI in 2020 influencers</a:t>
            </a:r>
          </a:p>
        </p:txBody>
      </p:sp>
      <p:sp>
        <p:nvSpPr>
          <p:cNvPr id="8" name="TextBox 7">
            <a:extLst>
              <a:ext uri="{FF2B5EF4-FFF2-40B4-BE49-F238E27FC236}">
                <a16:creationId xmlns:a16="http://schemas.microsoft.com/office/drawing/2014/main" id="{BF810B78-7785-CA97-D878-F17D378AA572}"/>
              </a:ext>
            </a:extLst>
          </p:cNvPr>
          <p:cNvSpPr txBox="1"/>
          <p:nvPr/>
        </p:nvSpPr>
        <p:spPr>
          <a:xfrm>
            <a:off x="324631" y="1393490"/>
            <a:ext cx="2621769" cy="2246769"/>
          </a:xfrm>
          <a:prstGeom prst="rect">
            <a:avLst/>
          </a:prstGeom>
          <a:noFill/>
        </p:spPr>
        <p:txBody>
          <a:bodyPr wrap="square" rtlCol="0">
            <a:spAutoFit/>
          </a:bodyPr>
          <a:lstStyle/>
          <a:p>
            <a:r>
              <a:rPr lang="en-US" sz="2000" b="1" dirty="0">
                <a:solidFill>
                  <a:srgbClr val="CFDA2C"/>
                </a:solidFill>
              </a:rPr>
              <a:t>Center News</a:t>
            </a:r>
          </a:p>
          <a:p>
            <a:pPr marL="457200" indent="-457200">
              <a:buFont typeface="+mj-lt"/>
              <a:buAutoNum type="arabicPeriod"/>
            </a:pPr>
            <a:r>
              <a:rPr lang="en-US" sz="2000" dirty="0"/>
              <a:t>@</a:t>
            </a:r>
            <a:r>
              <a:rPr lang="en-US" sz="2000" dirty="0" err="1"/>
              <a:t>thehill</a:t>
            </a:r>
            <a:endParaRPr lang="en-US" sz="2000" dirty="0"/>
          </a:p>
          <a:p>
            <a:pPr marL="457200" indent="-457200">
              <a:buFont typeface="+mj-lt"/>
              <a:buAutoNum type="arabicPeriod"/>
            </a:pPr>
            <a:r>
              <a:rPr lang="en-US" sz="2000" dirty="0"/>
              <a:t>@AP</a:t>
            </a:r>
          </a:p>
          <a:p>
            <a:pPr marL="457200" indent="-457200">
              <a:buFont typeface="+mj-lt"/>
              <a:buAutoNum type="arabicPeriod"/>
            </a:pPr>
            <a:r>
              <a:rPr lang="en-US" sz="2000" dirty="0"/>
              <a:t>@Reuters</a:t>
            </a:r>
          </a:p>
          <a:p>
            <a:pPr marL="457200" indent="-457200">
              <a:buFont typeface="+mj-lt"/>
              <a:buAutoNum type="arabicPeriod"/>
            </a:pPr>
            <a:r>
              <a:rPr lang="en-US" sz="2000" dirty="0"/>
              <a:t>@kylegriffin1</a:t>
            </a:r>
          </a:p>
          <a:p>
            <a:pPr marL="457200" indent="-457200">
              <a:buFont typeface="+mj-lt"/>
              <a:buAutoNum type="arabicPeriod"/>
            </a:pPr>
            <a:r>
              <a:rPr lang="en-US" sz="2000" dirty="0"/>
              <a:t>@</a:t>
            </a:r>
            <a:r>
              <a:rPr lang="en-US" sz="2000" dirty="0" err="1"/>
              <a:t>JonLemire</a:t>
            </a:r>
            <a:endParaRPr lang="en-US" sz="2000" dirty="0"/>
          </a:p>
          <a:p>
            <a:pPr marL="457200" indent="-457200">
              <a:buFont typeface="+mj-lt"/>
              <a:buAutoNum type="arabicPeriod" startAt="12"/>
            </a:pPr>
            <a:endParaRPr lang="en-US" sz="2000" dirty="0"/>
          </a:p>
        </p:txBody>
      </p:sp>
      <p:sp>
        <p:nvSpPr>
          <p:cNvPr id="9" name="TextBox 8">
            <a:extLst>
              <a:ext uri="{FF2B5EF4-FFF2-40B4-BE49-F238E27FC236}">
                <a16:creationId xmlns:a16="http://schemas.microsoft.com/office/drawing/2014/main" id="{EA607DF0-6FD7-9170-FB19-193A14BF9A9C}"/>
              </a:ext>
            </a:extLst>
          </p:cNvPr>
          <p:cNvSpPr txBox="1"/>
          <p:nvPr/>
        </p:nvSpPr>
        <p:spPr>
          <a:xfrm>
            <a:off x="324630" y="3948035"/>
            <a:ext cx="2813681" cy="2246769"/>
          </a:xfrm>
          <a:prstGeom prst="rect">
            <a:avLst/>
          </a:prstGeom>
          <a:noFill/>
        </p:spPr>
        <p:txBody>
          <a:bodyPr wrap="square" rtlCol="0">
            <a:spAutoFit/>
          </a:bodyPr>
          <a:lstStyle/>
          <a:p>
            <a:r>
              <a:rPr lang="en-US" sz="2000" b="1" dirty="0">
                <a:solidFill>
                  <a:srgbClr val="4896D9"/>
                </a:solidFill>
              </a:rPr>
              <a:t>Left Leaning News</a:t>
            </a:r>
          </a:p>
          <a:p>
            <a:pPr marL="457200" indent="-457200">
              <a:buFont typeface="+mj-lt"/>
              <a:buAutoNum type="arabicPeriod"/>
            </a:pPr>
            <a:r>
              <a:rPr lang="en-US" sz="2000" dirty="0"/>
              <a:t>@CNN</a:t>
            </a:r>
          </a:p>
          <a:p>
            <a:pPr marL="457200" indent="-457200">
              <a:buFont typeface="+mj-lt"/>
              <a:buAutoNum type="arabicPeriod"/>
            </a:pPr>
            <a:r>
              <a:rPr lang="en-US" sz="2000" dirty="0"/>
              <a:t>@</a:t>
            </a:r>
            <a:r>
              <a:rPr lang="en-US" sz="2000" dirty="0" err="1"/>
              <a:t>nytimes</a:t>
            </a:r>
            <a:endParaRPr lang="en-US" sz="2000" dirty="0"/>
          </a:p>
          <a:p>
            <a:pPr marL="457200" indent="-457200">
              <a:buFont typeface="+mj-lt"/>
              <a:buAutoNum type="arabicPeriod"/>
            </a:pPr>
            <a:r>
              <a:rPr lang="en-US" sz="2000" dirty="0"/>
              <a:t>@kylegriffin1</a:t>
            </a:r>
          </a:p>
          <a:p>
            <a:pPr marL="457200" indent="-457200">
              <a:buFont typeface="+mj-lt"/>
              <a:buAutoNum type="arabicPeriod"/>
            </a:pPr>
            <a:r>
              <a:rPr lang="en-US" sz="2000" dirty="0"/>
              <a:t>@ABC</a:t>
            </a:r>
          </a:p>
          <a:p>
            <a:pPr marL="457200" indent="-457200">
              <a:buFont typeface="+mj-lt"/>
              <a:buAutoNum type="arabicPeriod" startAt="8"/>
            </a:pPr>
            <a:r>
              <a:rPr lang="en-US" sz="2000" dirty="0"/>
              <a:t>@ </a:t>
            </a:r>
            <a:r>
              <a:rPr lang="en-US" sz="2000" dirty="0" err="1"/>
              <a:t>NBCNews</a:t>
            </a:r>
            <a:endParaRPr lang="en-US" sz="2000" dirty="0"/>
          </a:p>
          <a:p>
            <a:pPr marL="457200" indent="-457200">
              <a:buFont typeface="+mj-lt"/>
              <a:buAutoNum type="arabicPeriod" startAt="8"/>
            </a:pPr>
            <a:endParaRPr lang="en-US" sz="2000" dirty="0"/>
          </a:p>
        </p:txBody>
      </p:sp>
      <p:sp>
        <p:nvSpPr>
          <p:cNvPr id="10" name="TextBox 9">
            <a:extLst>
              <a:ext uri="{FF2B5EF4-FFF2-40B4-BE49-F238E27FC236}">
                <a16:creationId xmlns:a16="http://schemas.microsoft.com/office/drawing/2014/main" id="{0FC0BAAF-2600-BBE8-2859-10BDE91EE182}"/>
              </a:ext>
            </a:extLst>
          </p:cNvPr>
          <p:cNvSpPr txBox="1"/>
          <p:nvPr/>
        </p:nvSpPr>
        <p:spPr>
          <a:xfrm>
            <a:off x="3282319" y="1393490"/>
            <a:ext cx="2813681" cy="2554545"/>
          </a:xfrm>
          <a:prstGeom prst="rect">
            <a:avLst/>
          </a:prstGeom>
          <a:noFill/>
        </p:spPr>
        <p:txBody>
          <a:bodyPr wrap="square" rtlCol="0">
            <a:spAutoFit/>
          </a:bodyPr>
          <a:lstStyle/>
          <a:p>
            <a:r>
              <a:rPr lang="en-US" sz="2000" b="1" dirty="0">
                <a:solidFill>
                  <a:srgbClr val="13548D"/>
                </a:solidFill>
              </a:rPr>
              <a:t>Left News</a:t>
            </a:r>
          </a:p>
          <a:p>
            <a:pPr marL="457200" indent="-457200">
              <a:buFont typeface="+mj-lt"/>
              <a:buAutoNum type="arabicPeriod"/>
            </a:pPr>
            <a:r>
              <a:rPr lang="en-US" sz="2000" dirty="0"/>
              <a:t>@MSNBC</a:t>
            </a:r>
          </a:p>
          <a:p>
            <a:pPr marL="457200" indent="-457200">
              <a:buFont typeface="+mj-lt"/>
              <a:buAutoNum type="arabicPeriod"/>
            </a:pPr>
            <a:r>
              <a:rPr lang="en-US" sz="2000" dirty="0"/>
              <a:t>@</a:t>
            </a:r>
            <a:r>
              <a:rPr lang="en-US" sz="2000" dirty="0" err="1"/>
              <a:t>thedailybeast</a:t>
            </a:r>
            <a:endParaRPr lang="en-US" sz="2000" dirty="0"/>
          </a:p>
          <a:p>
            <a:pPr marL="457200" indent="-457200">
              <a:buFont typeface="+mj-lt"/>
              <a:buAutoNum type="arabicPeriod"/>
            </a:pPr>
            <a:r>
              <a:rPr lang="en-US" sz="2000" dirty="0"/>
              <a:t>@kylegriffin1</a:t>
            </a:r>
          </a:p>
          <a:p>
            <a:pPr marL="457200" indent="-457200">
              <a:buFont typeface="+mj-lt"/>
              <a:buAutoNum type="arabicPeriod"/>
            </a:pPr>
            <a:r>
              <a:rPr lang="en-US" sz="2000" dirty="0"/>
              <a:t>@</a:t>
            </a:r>
            <a:r>
              <a:rPr lang="en-US" sz="2000" dirty="0" err="1"/>
              <a:t>DavidCornDC</a:t>
            </a:r>
            <a:endParaRPr lang="en-US" sz="2000" dirty="0"/>
          </a:p>
          <a:p>
            <a:pPr marL="457200" indent="-457200">
              <a:buFont typeface="+mj-lt"/>
              <a:buAutoNum type="arabicPeriod" startAt="17"/>
            </a:pPr>
            <a:r>
              <a:rPr lang="en-US" sz="2000" dirty="0"/>
              <a:t>@</a:t>
            </a:r>
            <a:r>
              <a:rPr lang="en-US" sz="2000" dirty="0" err="1"/>
              <a:t>JoeBiden</a:t>
            </a:r>
            <a:endParaRPr lang="en-US" sz="2000" dirty="0"/>
          </a:p>
          <a:p>
            <a:pPr marL="457200" indent="-457200">
              <a:buFont typeface="+mj-lt"/>
              <a:buAutoNum type="arabicPeriod" startAt="17"/>
            </a:pPr>
            <a:endParaRPr lang="en-US" sz="2000" dirty="0"/>
          </a:p>
          <a:p>
            <a:pPr marL="457200" indent="-457200">
              <a:buFont typeface="+mj-lt"/>
              <a:buAutoNum type="arabicPeriod" startAt="17"/>
            </a:pPr>
            <a:endParaRPr lang="en-US" sz="2000" dirty="0"/>
          </a:p>
        </p:txBody>
      </p:sp>
      <p:sp>
        <p:nvSpPr>
          <p:cNvPr id="11" name="TextBox 10">
            <a:extLst>
              <a:ext uri="{FF2B5EF4-FFF2-40B4-BE49-F238E27FC236}">
                <a16:creationId xmlns:a16="http://schemas.microsoft.com/office/drawing/2014/main" id="{924906F4-3CB6-34E1-19F4-F5A86317E178}"/>
              </a:ext>
            </a:extLst>
          </p:cNvPr>
          <p:cNvSpPr txBox="1"/>
          <p:nvPr/>
        </p:nvSpPr>
        <p:spPr>
          <a:xfrm>
            <a:off x="3297476" y="3948035"/>
            <a:ext cx="2891689" cy="2554545"/>
          </a:xfrm>
          <a:prstGeom prst="rect">
            <a:avLst/>
          </a:prstGeom>
          <a:noFill/>
        </p:spPr>
        <p:txBody>
          <a:bodyPr wrap="square" rtlCol="0">
            <a:spAutoFit/>
          </a:bodyPr>
          <a:lstStyle/>
          <a:p>
            <a:r>
              <a:rPr lang="en-US" sz="2000" b="1" dirty="0">
                <a:solidFill>
                  <a:srgbClr val="0C2E4F"/>
                </a:solidFill>
              </a:rPr>
              <a:t>Extreme Bias Left News</a:t>
            </a:r>
          </a:p>
          <a:p>
            <a:pPr marL="457200" indent="-457200">
              <a:buFont typeface="+mj-lt"/>
              <a:buAutoNum type="arabicPeriod"/>
            </a:pPr>
            <a:r>
              <a:rPr lang="en-US" sz="2000" dirty="0"/>
              <a:t>@</a:t>
            </a:r>
            <a:r>
              <a:rPr lang="en-US" sz="2000" dirty="0" err="1"/>
              <a:t>DearAuntCrabby</a:t>
            </a:r>
            <a:endParaRPr lang="en-US" sz="2000" dirty="0"/>
          </a:p>
          <a:p>
            <a:pPr marL="457200" indent="-457200">
              <a:buFont typeface="+mj-lt"/>
              <a:buAutoNum type="arabicPeriod"/>
            </a:pPr>
            <a:r>
              <a:rPr lang="en-US" sz="2000" dirty="0"/>
              <a:t>@funder</a:t>
            </a:r>
          </a:p>
          <a:p>
            <a:pPr marL="457200" indent="-457200">
              <a:buFont typeface="+mj-lt"/>
              <a:buAutoNum type="arabicPeriod"/>
            </a:pPr>
            <a:r>
              <a:rPr lang="en-US" sz="2000" dirty="0"/>
              <a:t>@</a:t>
            </a:r>
            <a:r>
              <a:rPr lang="en-US" sz="2000" dirty="0" err="1"/>
              <a:t>ImpeachmentHour</a:t>
            </a:r>
            <a:endParaRPr lang="en-US" sz="2000" dirty="0"/>
          </a:p>
          <a:p>
            <a:pPr marL="457200" indent="-457200">
              <a:buFont typeface="+mj-lt"/>
              <a:buAutoNum type="arabicPeriod"/>
            </a:pPr>
            <a:r>
              <a:rPr lang="en-US" sz="2000" dirty="0"/>
              <a:t>@</a:t>
            </a:r>
            <a:r>
              <a:rPr lang="en-US" sz="2000" dirty="0" err="1"/>
              <a:t>MeidasTouch</a:t>
            </a:r>
            <a:endParaRPr lang="en-US" sz="2000" dirty="0"/>
          </a:p>
          <a:p>
            <a:pPr marL="457200" indent="-457200">
              <a:buFont typeface="+mj-lt"/>
              <a:buAutoNum type="arabicPeriod"/>
            </a:pPr>
            <a:r>
              <a:rPr lang="en-US" sz="2000" dirty="0"/>
              <a:t>@</a:t>
            </a:r>
            <a:r>
              <a:rPr lang="en-US" sz="2000" dirty="0" err="1"/>
              <a:t>TheDemCoalition</a:t>
            </a:r>
            <a:endParaRPr lang="en-US" sz="2000" dirty="0"/>
          </a:p>
          <a:p>
            <a:pPr marL="457200" indent="-457200">
              <a:buFont typeface="+mj-lt"/>
              <a:buAutoNum type="arabicPeriod"/>
            </a:pPr>
            <a:endParaRPr lang="en-US" sz="2000" dirty="0"/>
          </a:p>
          <a:p>
            <a:pPr marL="457200" indent="-457200">
              <a:buFont typeface="+mj-lt"/>
              <a:buAutoNum type="arabicPeriod"/>
            </a:pPr>
            <a:endParaRPr lang="en-US" sz="2000" dirty="0"/>
          </a:p>
        </p:txBody>
      </p:sp>
      <p:sp>
        <p:nvSpPr>
          <p:cNvPr id="12" name="TextBox 11">
            <a:extLst>
              <a:ext uri="{FF2B5EF4-FFF2-40B4-BE49-F238E27FC236}">
                <a16:creationId xmlns:a16="http://schemas.microsoft.com/office/drawing/2014/main" id="{579F46B0-9133-2564-81B8-5078ED49105C}"/>
              </a:ext>
            </a:extLst>
          </p:cNvPr>
          <p:cNvSpPr txBox="1"/>
          <p:nvPr/>
        </p:nvSpPr>
        <p:spPr>
          <a:xfrm>
            <a:off x="6033868" y="1393489"/>
            <a:ext cx="2971684" cy="2554545"/>
          </a:xfrm>
          <a:prstGeom prst="rect">
            <a:avLst/>
          </a:prstGeom>
          <a:noFill/>
        </p:spPr>
        <p:txBody>
          <a:bodyPr wrap="square" rtlCol="0">
            <a:spAutoFit/>
          </a:bodyPr>
          <a:lstStyle/>
          <a:p>
            <a:r>
              <a:rPr lang="en-US" sz="2000" b="1" dirty="0">
                <a:solidFill>
                  <a:srgbClr val="282828"/>
                </a:solidFill>
              </a:rPr>
              <a:t>Fake News</a:t>
            </a:r>
          </a:p>
          <a:p>
            <a:pPr marL="457200" indent="-457200">
              <a:buFont typeface="+mj-lt"/>
              <a:buAutoNum type="arabicPeriod"/>
            </a:pPr>
            <a:r>
              <a:rPr lang="en-US" sz="2000" dirty="0"/>
              <a:t>@</a:t>
            </a:r>
            <a:r>
              <a:rPr lang="en-US" sz="2000" dirty="0" err="1"/>
              <a:t>seanhannity</a:t>
            </a:r>
            <a:endParaRPr lang="en-US" sz="2000" dirty="0"/>
          </a:p>
          <a:p>
            <a:pPr marL="457200" indent="-457200">
              <a:buFont typeface="+mj-lt"/>
              <a:buAutoNum type="arabicPeriod" startAt="8"/>
            </a:pPr>
            <a:r>
              <a:rPr lang="en-US" sz="2000" dirty="0"/>
              <a:t>@OANN</a:t>
            </a:r>
          </a:p>
          <a:p>
            <a:pPr marL="457200" indent="-457200">
              <a:buFont typeface="+mj-lt"/>
              <a:buAutoNum type="arabicPeriod" startAt="13"/>
            </a:pPr>
            <a:r>
              <a:rPr lang="en-US" sz="2000" dirty="0"/>
              <a:t>@</a:t>
            </a:r>
            <a:r>
              <a:rPr lang="en-US" sz="2000" dirty="0" err="1"/>
              <a:t>zerohedge</a:t>
            </a:r>
            <a:endParaRPr lang="en-US" sz="2000" dirty="0"/>
          </a:p>
          <a:p>
            <a:pPr marL="457200" indent="-457200">
              <a:buFont typeface="+mj-lt"/>
              <a:buAutoNum type="arabicPeriod" startAt="16"/>
            </a:pPr>
            <a:r>
              <a:rPr lang="en-US" sz="2000" dirty="0"/>
              <a:t>@</a:t>
            </a:r>
            <a:r>
              <a:rPr lang="en-US" sz="2000" dirty="0" err="1"/>
              <a:t>PrisonPlanet</a:t>
            </a:r>
            <a:endParaRPr lang="en-US" sz="2000" dirty="0"/>
          </a:p>
          <a:p>
            <a:pPr marL="457200" indent="-457200">
              <a:buFont typeface="+mj-lt"/>
              <a:buAutoNum type="arabicPeriod" startAt="20"/>
            </a:pPr>
            <a:r>
              <a:rPr lang="en-US" sz="2000" dirty="0"/>
              <a:t>@</a:t>
            </a:r>
            <a:r>
              <a:rPr lang="en-US" sz="2000" dirty="0" err="1"/>
              <a:t>realDonaldTrump</a:t>
            </a:r>
            <a:endParaRPr lang="en-US" sz="2000" dirty="0"/>
          </a:p>
          <a:p>
            <a:pPr marL="457200" indent="-457200">
              <a:buFont typeface="+mj-lt"/>
              <a:buAutoNum type="arabicPeriod" startAt="20"/>
            </a:pPr>
            <a:endParaRPr lang="en-US" sz="2000" dirty="0"/>
          </a:p>
          <a:p>
            <a:pPr marL="457200" indent="-457200">
              <a:buFont typeface="+mj-lt"/>
              <a:buAutoNum type="arabicPeriod" startAt="20"/>
            </a:pPr>
            <a:endParaRPr lang="en-US" sz="2000" dirty="0"/>
          </a:p>
        </p:txBody>
      </p:sp>
      <p:sp>
        <p:nvSpPr>
          <p:cNvPr id="13" name="TextBox 12">
            <a:extLst>
              <a:ext uri="{FF2B5EF4-FFF2-40B4-BE49-F238E27FC236}">
                <a16:creationId xmlns:a16="http://schemas.microsoft.com/office/drawing/2014/main" id="{F385EA24-ABCF-1BE9-0AC5-4407A48D54A8}"/>
              </a:ext>
            </a:extLst>
          </p:cNvPr>
          <p:cNvSpPr txBox="1"/>
          <p:nvPr/>
        </p:nvSpPr>
        <p:spPr>
          <a:xfrm>
            <a:off x="9005552" y="1390409"/>
            <a:ext cx="2813681" cy="2554545"/>
          </a:xfrm>
          <a:prstGeom prst="rect">
            <a:avLst/>
          </a:prstGeom>
          <a:noFill/>
        </p:spPr>
        <p:txBody>
          <a:bodyPr wrap="square" rtlCol="0">
            <a:spAutoFit/>
          </a:bodyPr>
          <a:lstStyle/>
          <a:p>
            <a:r>
              <a:rPr lang="en-US" sz="2000" b="1" dirty="0">
                <a:solidFill>
                  <a:srgbClr val="8D1113"/>
                </a:solidFill>
              </a:rPr>
              <a:t>Right News</a:t>
            </a:r>
          </a:p>
          <a:p>
            <a:pPr marL="457200" indent="-457200">
              <a:buFont typeface="+mj-lt"/>
              <a:buAutoNum type="arabicPeriod"/>
            </a:pPr>
            <a:r>
              <a:rPr lang="en-US" sz="2000" dirty="0"/>
              <a:t>@</a:t>
            </a:r>
            <a:r>
              <a:rPr lang="en-US" sz="2000" dirty="0" err="1"/>
              <a:t>DonaldJTrumpJr</a:t>
            </a:r>
            <a:endParaRPr lang="en-US" sz="2000" dirty="0"/>
          </a:p>
          <a:p>
            <a:pPr marL="457200" indent="-457200">
              <a:buFont typeface="+mj-lt"/>
              <a:buAutoNum type="arabicPeriod"/>
            </a:pPr>
            <a:r>
              <a:rPr lang="en-US" sz="2000" dirty="0"/>
              <a:t>@</a:t>
            </a:r>
            <a:r>
              <a:rPr lang="en-US" sz="2000" dirty="0" err="1"/>
              <a:t>marklevinshow</a:t>
            </a:r>
            <a:endParaRPr lang="en-US" sz="2000" dirty="0"/>
          </a:p>
          <a:p>
            <a:pPr marL="457200" indent="-457200">
              <a:buFont typeface="+mj-lt"/>
              <a:buAutoNum type="arabicPeriod"/>
            </a:pPr>
            <a:r>
              <a:rPr lang="en-US" sz="2000" dirty="0"/>
              <a:t>@</a:t>
            </a:r>
            <a:r>
              <a:rPr lang="en-US" sz="2000" dirty="0" err="1"/>
              <a:t>jsolomonReports</a:t>
            </a:r>
            <a:endParaRPr lang="en-US" sz="2000" dirty="0"/>
          </a:p>
          <a:p>
            <a:pPr marL="457200" indent="-457200">
              <a:buFont typeface="+mj-lt"/>
              <a:buAutoNum type="arabicPeriod" startAt="5"/>
            </a:pPr>
            <a:r>
              <a:rPr lang="en-US" sz="2000" dirty="0"/>
              <a:t>@</a:t>
            </a:r>
            <a:r>
              <a:rPr lang="en-US" sz="2000" dirty="0" err="1"/>
              <a:t>FoxNews</a:t>
            </a:r>
            <a:endParaRPr lang="en-US" sz="2000" dirty="0"/>
          </a:p>
          <a:p>
            <a:pPr marL="457200" indent="-457200">
              <a:buFont typeface="+mj-lt"/>
              <a:buAutoNum type="arabicPeriod" startAt="15"/>
            </a:pPr>
            <a:r>
              <a:rPr lang="en-US" sz="2000" dirty="0"/>
              <a:t>@</a:t>
            </a:r>
            <a:r>
              <a:rPr lang="en-US" sz="2000" dirty="0" err="1"/>
              <a:t>realDonaldTrump</a:t>
            </a:r>
            <a:endParaRPr lang="en-US" sz="2000" dirty="0"/>
          </a:p>
          <a:p>
            <a:pPr marL="457200" indent="-457200">
              <a:buFont typeface="+mj-lt"/>
              <a:buAutoNum type="arabicPeriod" startAt="15"/>
            </a:pPr>
            <a:endParaRPr lang="en-US" sz="2000" dirty="0"/>
          </a:p>
          <a:p>
            <a:pPr marL="457200" indent="-457200">
              <a:buFont typeface="+mj-lt"/>
              <a:buAutoNum type="arabicPeriod" startAt="15"/>
            </a:pPr>
            <a:endParaRPr lang="en-US" sz="2000" dirty="0"/>
          </a:p>
        </p:txBody>
      </p:sp>
      <p:sp>
        <p:nvSpPr>
          <p:cNvPr id="14" name="TextBox 13">
            <a:extLst>
              <a:ext uri="{FF2B5EF4-FFF2-40B4-BE49-F238E27FC236}">
                <a16:creationId xmlns:a16="http://schemas.microsoft.com/office/drawing/2014/main" id="{E951EE4A-9C4B-C50E-EC55-E3202BCD4FAA}"/>
              </a:ext>
            </a:extLst>
          </p:cNvPr>
          <p:cNvSpPr txBox="1"/>
          <p:nvPr/>
        </p:nvSpPr>
        <p:spPr>
          <a:xfrm>
            <a:off x="6096000" y="3944954"/>
            <a:ext cx="2813681" cy="2554545"/>
          </a:xfrm>
          <a:prstGeom prst="rect">
            <a:avLst/>
          </a:prstGeom>
          <a:noFill/>
        </p:spPr>
        <p:txBody>
          <a:bodyPr wrap="square" rtlCol="0">
            <a:spAutoFit/>
          </a:bodyPr>
          <a:lstStyle/>
          <a:p>
            <a:r>
              <a:rPr lang="en-US" sz="2000" b="1" dirty="0">
                <a:solidFill>
                  <a:srgbClr val="DA4846"/>
                </a:solidFill>
              </a:rPr>
              <a:t>Right Leaning News</a:t>
            </a:r>
          </a:p>
          <a:p>
            <a:pPr marL="457200" indent="-457200">
              <a:buFont typeface="+mj-lt"/>
              <a:buAutoNum type="arabicPeriod"/>
            </a:pPr>
            <a:r>
              <a:rPr lang="en-US" sz="2000" dirty="0"/>
              <a:t>@</a:t>
            </a:r>
            <a:r>
              <a:rPr lang="en-US" sz="2000" dirty="0" err="1"/>
              <a:t>nypost</a:t>
            </a:r>
            <a:endParaRPr lang="en-US" sz="2000" dirty="0"/>
          </a:p>
          <a:p>
            <a:pPr marL="457200" indent="-457200">
              <a:buFont typeface="+mj-lt"/>
              <a:buAutoNum type="arabicPeriod"/>
            </a:pPr>
            <a:r>
              <a:rPr lang="en-US" sz="2000" dirty="0"/>
              <a:t>@WSJ</a:t>
            </a:r>
          </a:p>
          <a:p>
            <a:pPr marL="457200" indent="-457200">
              <a:buFont typeface="+mj-lt"/>
              <a:buAutoNum type="arabicPeriod"/>
            </a:pPr>
            <a:r>
              <a:rPr lang="en-US" sz="2000" dirty="0"/>
              <a:t>@</a:t>
            </a:r>
            <a:r>
              <a:rPr lang="en-US" sz="2000" dirty="0" err="1"/>
              <a:t>DonaldJTrumpJr</a:t>
            </a:r>
            <a:endParaRPr lang="en-US" sz="2000" dirty="0"/>
          </a:p>
          <a:p>
            <a:pPr marL="457200" indent="-457200">
              <a:buFont typeface="+mj-lt"/>
              <a:buAutoNum type="arabicPeriod"/>
            </a:pPr>
            <a:r>
              <a:rPr lang="en-US" sz="2000" dirty="0"/>
              <a:t>@</a:t>
            </a:r>
            <a:r>
              <a:rPr lang="en-US" sz="2000" dirty="0" err="1"/>
              <a:t>EricTrump</a:t>
            </a:r>
            <a:endParaRPr lang="en-US" sz="2000" dirty="0"/>
          </a:p>
          <a:p>
            <a:pPr marL="457200" indent="-457200">
              <a:buFont typeface="+mj-lt"/>
              <a:buAutoNum type="arabicPeriod"/>
            </a:pPr>
            <a:r>
              <a:rPr lang="en-US" sz="2000" dirty="0"/>
              <a:t>@</a:t>
            </a:r>
            <a:r>
              <a:rPr lang="en-US" sz="2000" dirty="0" err="1"/>
              <a:t>realDonaldTrump</a:t>
            </a:r>
            <a:endParaRPr lang="en-US" sz="2000" dirty="0"/>
          </a:p>
          <a:p>
            <a:pPr marL="457200" indent="-457200">
              <a:buFont typeface="+mj-lt"/>
              <a:buAutoNum type="arabicPeriod"/>
            </a:pPr>
            <a:endParaRPr lang="en-US" sz="2000" dirty="0"/>
          </a:p>
          <a:p>
            <a:pPr marL="457200" indent="-457200">
              <a:buFont typeface="+mj-lt"/>
              <a:buAutoNum type="arabicPeriod"/>
            </a:pPr>
            <a:endParaRPr lang="en-US" sz="2000" dirty="0"/>
          </a:p>
        </p:txBody>
      </p:sp>
      <p:sp>
        <p:nvSpPr>
          <p:cNvPr id="15" name="TextBox 14">
            <a:extLst>
              <a:ext uri="{FF2B5EF4-FFF2-40B4-BE49-F238E27FC236}">
                <a16:creationId xmlns:a16="http://schemas.microsoft.com/office/drawing/2014/main" id="{93D681EC-3DB3-8A02-906B-ED2C52159F0F}"/>
              </a:ext>
            </a:extLst>
          </p:cNvPr>
          <p:cNvSpPr txBox="1"/>
          <p:nvPr/>
        </p:nvSpPr>
        <p:spPr>
          <a:xfrm>
            <a:off x="8912387" y="3944953"/>
            <a:ext cx="2813681" cy="2554545"/>
          </a:xfrm>
          <a:prstGeom prst="rect">
            <a:avLst/>
          </a:prstGeom>
          <a:noFill/>
        </p:spPr>
        <p:txBody>
          <a:bodyPr wrap="square" rtlCol="0">
            <a:spAutoFit/>
          </a:bodyPr>
          <a:lstStyle/>
          <a:p>
            <a:r>
              <a:rPr lang="en-US" sz="2000" b="1" dirty="0">
                <a:solidFill>
                  <a:srgbClr val="4E0A09"/>
                </a:solidFill>
              </a:rPr>
              <a:t>Extreme Bias Right News</a:t>
            </a:r>
          </a:p>
          <a:p>
            <a:pPr marL="457200" indent="-457200">
              <a:buFont typeface="+mj-lt"/>
              <a:buAutoNum type="arabicPeriod"/>
            </a:pPr>
            <a:r>
              <a:rPr lang="en-US" sz="2000" dirty="0"/>
              <a:t>@</a:t>
            </a:r>
            <a:r>
              <a:rPr lang="en-US" sz="2000" dirty="0" err="1"/>
              <a:t>DonaldJTrumpJr</a:t>
            </a:r>
            <a:endParaRPr lang="en-US" sz="2000" dirty="0"/>
          </a:p>
          <a:p>
            <a:pPr marL="457200" indent="-457200">
              <a:buFont typeface="+mj-lt"/>
              <a:buAutoNum type="arabicPeriod"/>
            </a:pPr>
            <a:r>
              <a:rPr lang="en-US" sz="2000" dirty="0"/>
              <a:t>@</a:t>
            </a:r>
            <a:r>
              <a:rPr lang="en-US" sz="2000" dirty="0" err="1"/>
              <a:t>BreitbartNews</a:t>
            </a:r>
            <a:endParaRPr lang="en-US" sz="2000" dirty="0"/>
          </a:p>
          <a:p>
            <a:pPr marL="457200" indent="-457200">
              <a:buFont typeface="+mj-lt"/>
              <a:buAutoNum type="arabicPeriod"/>
            </a:pPr>
            <a:r>
              <a:rPr lang="en-US" sz="2000" dirty="0"/>
              <a:t>@</a:t>
            </a:r>
            <a:r>
              <a:rPr lang="en-US" sz="2000" dirty="0" err="1"/>
              <a:t>dbongino</a:t>
            </a:r>
            <a:endParaRPr lang="en-US" sz="2000" dirty="0"/>
          </a:p>
          <a:p>
            <a:pPr marL="457200" indent="-457200">
              <a:buFont typeface="+mj-lt"/>
              <a:buAutoNum type="arabicPeriod"/>
            </a:pPr>
            <a:r>
              <a:rPr lang="en-US" sz="2000" dirty="0"/>
              <a:t>@</a:t>
            </a:r>
            <a:r>
              <a:rPr lang="en-US" sz="2000" dirty="0" err="1"/>
              <a:t>marklevinshow</a:t>
            </a:r>
            <a:endParaRPr lang="en-US" sz="2000" dirty="0"/>
          </a:p>
          <a:p>
            <a:pPr marL="457200" indent="-457200">
              <a:buFont typeface="+mj-lt"/>
              <a:buAutoNum type="arabicPeriod"/>
            </a:pPr>
            <a:r>
              <a:rPr lang="en-US" sz="2000" dirty="0"/>
              <a:t>@</a:t>
            </a:r>
            <a:r>
              <a:rPr lang="en-US" sz="2000" dirty="0" err="1"/>
              <a:t>realDonaldTrump</a:t>
            </a:r>
            <a:endParaRPr lang="en-US" sz="2000" dirty="0"/>
          </a:p>
          <a:p>
            <a:pPr marL="457200" indent="-457200">
              <a:buFont typeface="+mj-lt"/>
              <a:buAutoNum type="arabicPeriod"/>
            </a:pPr>
            <a:endParaRPr lang="en-US" sz="2000" dirty="0"/>
          </a:p>
          <a:p>
            <a:pPr marL="457200" indent="-457200">
              <a:buFont typeface="+mj-lt"/>
              <a:buAutoNum type="arabicPeriod"/>
            </a:pPr>
            <a:endParaRPr lang="en-US" sz="2000" dirty="0"/>
          </a:p>
        </p:txBody>
      </p:sp>
    </p:spTree>
    <p:extLst>
      <p:ext uri="{BB962C8B-B14F-4D97-AF65-F5344CB8AC3E}">
        <p14:creationId xmlns:p14="http://schemas.microsoft.com/office/powerpoint/2010/main" val="2525266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Diagram, shape&#10;&#10;Description automatically generated">
            <a:extLst>
              <a:ext uri="{FF2B5EF4-FFF2-40B4-BE49-F238E27FC236}">
                <a16:creationId xmlns:a16="http://schemas.microsoft.com/office/drawing/2014/main" id="{E072C772-65DC-A448-936B-99C7F213DD72}"/>
              </a:ext>
            </a:extLst>
          </p:cNvPr>
          <p:cNvPicPr>
            <a:picLocks noChangeAspect="1"/>
          </p:cNvPicPr>
          <p:nvPr/>
        </p:nvPicPr>
        <p:blipFill>
          <a:blip r:embed="rId2"/>
          <a:stretch>
            <a:fillRect/>
          </a:stretch>
        </p:blipFill>
        <p:spPr>
          <a:xfrm>
            <a:off x="7284745" y="1145132"/>
            <a:ext cx="4582624" cy="4593432"/>
          </a:xfrm>
          <a:prstGeom prst="rect">
            <a:avLst/>
          </a:prstGeom>
        </p:spPr>
      </p:pic>
      <p:sp>
        <p:nvSpPr>
          <p:cNvPr id="4" name="Title 1">
            <a:extLst>
              <a:ext uri="{FF2B5EF4-FFF2-40B4-BE49-F238E27FC236}">
                <a16:creationId xmlns:a16="http://schemas.microsoft.com/office/drawing/2014/main" id="{848E8839-8CB5-AE46-BBD9-9A94CE918FA0}"/>
              </a:ext>
            </a:extLst>
          </p:cNvPr>
          <p:cNvSpPr txBox="1">
            <a:spLocks/>
          </p:cNvSpPr>
          <p:nvPr/>
        </p:nvSpPr>
        <p:spPr>
          <a:xfrm>
            <a:off x="167009" y="126084"/>
            <a:ext cx="1143209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C00000"/>
                </a:solidFill>
              </a:rPr>
              <a:t>Measuring polarization</a:t>
            </a:r>
          </a:p>
        </p:txBody>
      </p:sp>
      <p:pic>
        <p:nvPicPr>
          <p:cNvPr id="5" name="Picture 4">
            <a:extLst>
              <a:ext uri="{FF2B5EF4-FFF2-40B4-BE49-F238E27FC236}">
                <a16:creationId xmlns:a16="http://schemas.microsoft.com/office/drawing/2014/main" id="{490D37F5-7BAD-2E42-870A-103DBAA2865C}"/>
              </a:ext>
            </a:extLst>
          </p:cNvPr>
          <p:cNvPicPr/>
          <p:nvPr/>
        </p:nvPicPr>
        <p:blipFill>
          <a:blip r:embed="rId3"/>
          <a:stretch/>
        </p:blipFill>
        <p:spPr>
          <a:xfrm>
            <a:off x="14500" y="6325863"/>
            <a:ext cx="2743200" cy="493776"/>
          </a:xfrm>
          <a:prstGeom prst="rect">
            <a:avLst/>
          </a:prstGeom>
          <a:ln>
            <a:noFill/>
          </a:ln>
        </p:spPr>
      </p:pic>
      <p:sp>
        <p:nvSpPr>
          <p:cNvPr id="6" name="Slide Number Placeholder 13">
            <a:extLst>
              <a:ext uri="{FF2B5EF4-FFF2-40B4-BE49-F238E27FC236}">
                <a16:creationId xmlns:a16="http://schemas.microsoft.com/office/drawing/2014/main" id="{FF6B235A-8BEF-3341-B956-FE5FA9335B9A}"/>
              </a:ext>
            </a:extLst>
          </p:cNvPr>
          <p:cNvSpPr>
            <a:spLocks noGrp="1"/>
          </p:cNvSpPr>
          <p:nvPr>
            <p:ph type="sldNum" sz="quarter" idx="12"/>
          </p:nvPr>
        </p:nvSpPr>
        <p:spPr>
          <a:xfrm>
            <a:off x="9349636" y="6486077"/>
            <a:ext cx="2743200" cy="365125"/>
          </a:xfrm>
        </p:spPr>
        <p:txBody>
          <a:bodyPr/>
          <a:lstStyle/>
          <a:p>
            <a:pPr algn="ctr"/>
            <a:fld id="{5E1D2DF7-6972-1645-9CCD-4244C2539667}" type="slidenum">
              <a:rPr lang="en-US" smtClean="0"/>
              <a:pPr algn="ctr"/>
              <a:t>38</a:t>
            </a:fld>
            <a:endParaRPr lang="en-US" dirty="0"/>
          </a:p>
        </p:txBody>
      </p:sp>
      <p:sp>
        <p:nvSpPr>
          <p:cNvPr id="7" name="TextBox 6">
            <a:extLst>
              <a:ext uri="{FF2B5EF4-FFF2-40B4-BE49-F238E27FC236}">
                <a16:creationId xmlns:a16="http://schemas.microsoft.com/office/drawing/2014/main" id="{1C1DD96F-698D-2A47-9EBD-12BFCC5B8C48}"/>
              </a:ext>
            </a:extLst>
          </p:cNvPr>
          <p:cNvSpPr txBox="1"/>
          <p:nvPr/>
        </p:nvSpPr>
        <p:spPr>
          <a:xfrm>
            <a:off x="324632" y="1145132"/>
            <a:ext cx="6691844" cy="3785652"/>
          </a:xfrm>
          <a:prstGeom prst="rect">
            <a:avLst/>
          </a:prstGeom>
          <a:noFill/>
        </p:spPr>
        <p:txBody>
          <a:bodyPr wrap="square" rtlCol="0">
            <a:spAutoFit/>
          </a:bodyPr>
          <a:lstStyle/>
          <a:p>
            <a:pPr marL="342900" indent="-342900">
              <a:buFont typeface="Arial" panose="020B0604020202020204" pitchFamily="34" charset="0"/>
              <a:buChar char="•"/>
            </a:pPr>
            <a:r>
              <a:rPr lang="en-US" sz="2400" dirty="0"/>
              <a:t>Influencers represent politically biased modalities </a:t>
            </a:r>
          </a:p>
          <a:p>
            <a:pPr marL="342900" indent="-342900">
              <a:buFont typeface="Arial" panose="020B0604020202020204" pitchFamily="34" charset="0"/>
              <a:buChar char="•"/>
            </a:pPr>
            <a:r>
              <a:rPr lang="en-US" sz="2400" dirty="0"/>
              <a:t>We used them to measure if there are any changes in </a:t>
            </a:r>
            <a:r>
              <a:rPr lang="en-US" sz="2400" b="1" dirty="0"/>
              <a:t>ideological polarization</a:t>
            </a:r>
          </a:p>
          <a:p>
            <a:pPr marL="342900" indent="-342900">
              <a:buFont typeface="Arial" panose="020B0604020202020204" pitchFamily="34" charset="0"/>
              <a:buChar char="•"/>
            </a:pPr>
            <a:r>
              <a:rPr lang="en-US" sz="2400" dirty="0"/>
              <a:t>Polarization increases as users segregate themselves while propagating information from influencers </a:t>
            </a:r>
          </a:p>
          <a:p>
            <a:pPr marL="342900" indent="-342900">
              <a:buFont typeface="Arial" panose="020B0604020202020204" pitchFamily="34" charset="0"/>
              <a:buChar char="•"/>
            </a:pPr>
            <a:r>
              <a:rPr lang="en-US" sz="2400" dirty="0"/>
              <a:t>Example: users will either retweet influencers from the left or the right, with little overlapping retweeting in between</a:t>
            </a:r>
          </a:p>
          <a:p>
            <a:pPr marL="342900" indent="-342900">
              <a:buFont typeface="Arial" panose="020B0604020202020204" pitchFamily="34" charset="0"/>
              <a:buChar char="•"/>
            </a:pPr>
            <a:endParaRPr lang="en-US" sz="2400" dirty="0"/>
          </a:p>
        </p:txBody>
      </p:sp>
      <p:sp>
        <p:nvSpPr>
          <p:cNvPr id="2" name="TextBox 1">
            <a:extLst>
              <a:ext uri="{FF2B5EF4-FFF2-40B4-BE49-F238E27FC236}">
                <a16:creationId xmlns:a16="http://schemas.microsoft.com/office/drawing/2014/main" id="{6283771C-7C54-2DD9-ED6B-7F7D295DE055}"/>
              </a:ext>
            </a:extLst>
          </p:cNvPr>
          <p:cNvSpPr txBox="1"/>
          <p:nvPr/>
        </p:nvSpPr>
        <p:spPr>
          <a:xfrm>
            <a:off x="167009" y="5893714"/>
            <a:ext cx="7694286" cy="307777"/>
          </a:xfrm>
          <a:prstGeom prst="rect">
            <a:avLst/>
          </a:prstGeom>
          <a:noFill/>
        </p:spPr>
        <p:txBody>
          <a:bodyPr wrap="none" rtlCol="0">
            <a:spAutoFit/>
          </a:bodyPr>
          <a:lstStyle/>
          <a:p>
            <a:r>
              <a:rPr lang="en-US" sz="1400" dirty="0"/>
              <a:t>Figure ref: McCarty, Nolan. </a:t>
            </a:r>
            <a:r>
              <a:rPr lang="en-US" sz="1400" i="1" dirty="0"/>
              <a:t>Polarization: What everyone needs to know®</a:t>
            </a:r>
            <a:r>
              <a:rPr lang="en-US" sz="1400" dirty="0"/>
              <a:t>. Oxford University Press, 2019.</a:t>
            </a:r>
          </a:p>
        </p:txBody>
      </p:sp>
    </p:spTree>
    <p:extLst>
      <p:ext uri="{BB962C8B-B14F-4D97-AF65-F5344CB8AC3E}">
        <p14:creationId xmlns:p14="http://schemas.microsoft.com/office/powerpoint/2010/main" val="38763034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497F006-39D0-0C40-A2B1-C96C314D56FD}"/>
              </a:ext>
            </a:extLst>
          </p:cNvPr>
          <p:cNvSpPr txBox="1">
            <a:spLocks/>
          </p:cNvSpPr>
          <p:nvPr/>
        </p:nvSpPr>
        <p:spPr>
          <a:xfrm>
            <a:off x="167009" y="126084"/>
            <a:ext cx="1143209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C00000"/>
                </a:solidFill>
              </a:rPr>
              <a:t>Measuring polarization</a:t>
            </a:r>
          </a:p>
        </p:txBody>
      </p:sp>
      <p:pic>
        <p:nvPicPr>
          <p:cNvPr id="6" name="Picture 5">
            <a:extLst>
              <a:ext uri="{FF2B5EF4-FFF2-40B4-BE49-F238E27FC236}">
                <a16:creationId xmlns:a16="http://schemas.microsoft.com/office/drawing/2014/main" id="{BD622CC7-4114-7446-9156-485E63EA6BBC}"/>
              </a:ext>
            </a:extLst>
          </p:cNvPr>
          <p:cNvPicPr/>
          <p:nvPr/>
        </p:nvPicPr>
        <p:blipFill>
          <a:blip r:embed="rId3"/>
          <a:stretch/>
        </p:blipFill>
        <p:spPr>
          <a:xfrm>
            <a:off x="14500" y="6325863"/>
            <a:ext cx="2743200" cy="493776"/>
          </a:xfrm>
          <a:prstGeom prst="rect">
            <a:avLst/>
          </a:prstGeom>
          <a:ln>
            <a:noFill/>
          </a:ln>
        </p:spPr>
      </p:pic>
      <p:sp>
        <p:nvSpPr>
          <p:cNvPr id="7" name="Slide Number Placeholder 13">
            <a:extLst>
              <a:ext uri="{FF2B5EF4-FFF2-40B4-BE49-F238E27FC236}">
                <a16:creationId xmlns:a16="http://schemas.microsoft.com/office/drawing/2014/main" id="{66657036-32E2-3948-8118-2715C6F6B532}"/>
              </a:ext>
            </a:extLst>
          </p:cNvPr>
          <p:cNvSpPr>
            <a:spLocks noGrp="1"/>
          </p:cNvSpPr>
          <p:nvPr>
            <p:ph type="sldNum" sz="quarter" idx="12"/>
          </p:nvPr>
        </p:nvSpPr>
        <p:spPr>
          <a:xfrm>
            <a:off x="9349636" y="6486077"/>
            <a:ext cx="2743200" cy="365125"/>
          </a:xfrm>
        </p:spPr>
        <p:txBody>
          <a:bodyPr/>
          <a:lstStyle/>
          <a:p>
            <a:pPr algn="ctr"/>
            <a:fld id="{5E1D2DF7-6972-1645-9CCD-4244C2539667}" type="slidenum">
              <a:rPr lang="en-US" smtClean="0"/>
              <a:pPr algn="ctr"/>
              <a:t>39</a:t>
            </a:fld>
            <a:endParaRPr lang="en-US" dirty="0"/>
          </a:p>
        </p:txBody>
      </p:sp>
      <p:sp>
        <p:nvSpPr>
          <p:cNvPr id="8" name="TextBox 7">
            <a:extLst>
              <a:ext uri="{FF2B5EF4-FFF2-40B4-BE49-F238E27FC236}">
                <a16:creationId xmlns:a16="http://schemas.microsoft.com/office/drawing/2014/main" id="{56C4A000-0C2F-DF4C-9997-CF529D3C7830}"/>
              </a:ext>
            </a:extLst>
          </p:cNvPr>
          <p:cNvSpPr txBox="1"/>
          <p:nvPr/>
        </p:nvSpPr>
        <p:spPr>
          <a:xfrm>
            <a:off x="324631" y="1145132"/>
            <a:ext cx="6847693" cy="4154984"/>
          </a:xfrm>
          <a:prstGeom prst="rect">
            <a:avLst/>
          </a:prstGeom>
          <a:noFill/>
        </p:spPr>
        <p:txBody>
          <a:bodyPr wrap="square" rtlCol="0">
            <a:spAutoFit/>
          </a:bodyPr>
          <a:lstStyle/>
          <a:p>
            <a:pPr marL="342900" indent="-342900">
              <a:buFont typeface="Arial" panose="020B0604020202020204" pitchFamily="34" charset="0"/>
              <a:buChar char="•"/>
            </a:pPr>
            <a:r>
              <a:rPr lang="en-US" sz="2400" dirty="0"/>
              <a:t>For each year, we gathered the top 100 influencers across each news category and removed all news category labels, creating two sets</a:t>
            </a:r>
          </a:p>
          <a:p>
            <a:pPr marL="342900" indent="-342900">
              <a:buFont typeface="Arial" panose="020B0604020202020204" pitchFamily="34" charset="0"/>
              <a:buChar char="•"/>
            </a:pPr>
            <a:r>
              <a:rPr lang="en-US" sz="2400" dirty="0"/>
              <a:t>For each set we generated an undirected, complete graph where a node is an influencer, and the edges are weighted by how similar the linked nodes are in the users that retweet their content</a:t>
            </a:r>
          </a:p>
          <a:p>
            <a:pPr marL="342900" indent="-342900">
              <a:buFont typeface="Arial" panose="020B0604020202020204" pitchFamily="34" charset="0"/>
              <a:buChar char="•"/>
            </a:pPr>
            <a:r>
              <a:rPr lang="en-US" sz="2400" dirty="0"/>
              <a:t>We ran community detection on the two networks to see how influencers are grouped by the users that retweet them</a:t>
            </a:r>
          </a:p>
          <a:p>
            <a:pPr marL="342900" indent="-342900">
              <a:buFont typeface="Arial" panose="020B0604020202020204" pitchFamily="34" charset="0"/>
              <a:buChar char="•"/>
            </a:pPr>
            <a:endParaRPr lang="en-US" sz="2400" dirty="0"/>
          </a:p>
        </p:txBody>
      </p:sp>
      <p:grpSp>
        <p:nvGrpSpPr>
          <p:cNvPr id="35" name="Group 34">
            <a:extLst>
              <a:ext uri="{FF2B5EF4-FFF2-40B4-BE49-F238E27FC236}">
                <a16:creationId xmlns:a16="http://schemas.microsoft.com/office/drawing/2014/main" id="{AF299632-49C3-5648-93D7-A27E1DD99E88}"/>
              </a:ext>
            </a:extLst>
          </p:cNvPr>
          <p:cNvGrpSpPr/>
          <p:nvPr/>
        </p:nvGrpSpPr>
        <p:grpSpPr>
          <a:xfrm>
            <a:off x="7664782" y="775800"/>
            <a:ext cx="4120102" cy="5386441"/>
            <a:chOff x="7664782" y="775800"/>
            <a:chExt cx="4120102" cy="5386441"/>
          </a:xfrm>
        </p:grpSpPr>
        <p:pic>
          <p:nvPicPr>
            <p:cNvPr id="9" name="Graphic 8" descr="Man with solid fill">
              <a:extLst>
                <a:ext uri="{FF2B5EF4-FFF2-40B4-BE49-F238E27FC236}">
                  <a16:creationId xmlns:a16="http://schemas.microsoft.com/office/drawing/2014/main" id="{FD8CB5E1-A087-BB49-9E4C-57DD77CDCFF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959405" y="1145132"/>
              <a:ext cx="706558" cy="706558"/>
            </a:xfrm>
            <a:prstGeom prst="rect">
              <a:avLst/>
            </a:prstGeom>
          </p:spPr>
        </p:pic>
        <p:pic>
          <p:nvPicPr>
            <p:cNvPr id="10" name="Graphic 9" descr="Man with solid fill">
              <a:extLst>
                <a:ext uri="{FF2B5EF4-FFF2-40B4-BE49-F238E27FC236}">
                  <a16:creationId xmlns:a16="http://schemas.microsoft.com/office/drawing/2014/main" id="{03565986-DF5D-CC44-B0AA-8CE80386047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959405" y="5086351"/>
              <a:ext cx="706558" cy="706558"/>
            </a:xfrm>
            <a:prstGeom prst="rect">
              <a:avLst/>
            </a:prstGeom>
          </p:spPr>
        </p:pic>
        <p:pic>
          <p:nvPicPr>
            <p:cNvPr id="12" name="Graphic 11" descr="Group success with solid fill">
              <a:extLst>
                <a:ext uri="{FF2B5EF4-FFF2-40B4-BE49-F238E27FC236}">
                  <a16:creationId xmlns:a16="http://schemas.microsoft.com/office/drawing/2014/main" id="{BFEB9A67-30AE-ED40-8A1A-BC975C68E48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578377" y="2027600"/>
              <a:ext cx="914400" cy="914400"/>
            </a:xfrm>
            <a:prstGeom prst="rect">
              <a:avLst/>
            </a:prstGeom>
          </p:spPr>
        </p:pic>
        <p:sp>
          <p:nvSpPr>
            <p:cNvPr id="13" name="TextBox 12">
              <a:extLst>
                <a:ext uri="{FF2B5EF4-FFF2-40B4-BE49-F238E27FC236}">
                  <a16:creationId xmlns:a16="http://schemas.microsoft.com/office/drawing/2014/main" id="{26F11624-0E2F-A744-9267-D9FDD9F2E5DE}"/>
                </a:ext>
              </a:extLst>
            </p:cNvPr>
            <p:cNvSpPr txBox="1"/>
            <p:nvPr/>
          </p:nvSpPr>
          <p:spPr>
            <a:xfrm>
              <a:off x="7664782" y="775800"/>
              <a:ext cx="1295804" cy="369332"/>
            </a:xfrm>
            <a:prstGeom prst="rect">
              <a:avLst/>
            </a:prstGeom>
            <a:noFill/>
          </p:spPr>
          <p:txBody>
            <a:bodyPr wrap="none" rtlCol="0">
              <a:spAutoFit/>
            </a:bodyPr>
            <a:lstStyle/>
            <a:p>
              <a:r>
                <a:rPr lang="en-US" dirty="0">
                  <a:solidFill>
                    <a:srgbClr val="0070C0"/>
                  </a:solidFill>
                </a:rPr>
                <a:t>Influencer </a:t>
              </a:r>
              <a:r>
                <a:rPr lang="en-US" i="1" dirty="0">
                  <a:solidFill>
                    <a:srgbClr val="0070C0"/>
                  </a:solidFill>
                </a:rPr>
                <a:t>v</a:t>
              </a:r>
            </a:p>
          </p:txBody>
        </p:sp>
        <p:sp>
          <p:nvSpPr>
            <p:cNvPr id="15" name="TextBox 14">
              <a:extLst>
                <a:ext uri="{FF2B5EF4-FFF2-40B4-BE49-F238E27FC236}">
                  <a16:creationId xmlns:a16="http://schemas.microsoft.com/office/drawing/2014/main" id="{38550B3C-AB67-4E43-A1C4-282246A8984D}"/>
                </a:ext>
              </a:extLst>
            </p:cNvPr>
            <p:cNvSpPr txBox="1"/>
            <p:nvPr/>
          </p:nvSpPr>
          <p:spPr>
            <a:xfrm>
              <a:off x="7664782" y="5792909"/>
              <a:ext cx="1310230" cy="369332"/>
            </a:xfrm>
            <a:prstGeom prst="rect">
              <a:avLst/>
            </a:prstGeom>
            <a:noFill/>
          </p:spPr>
          <p:txBody>
            <a:bodyPr wrap="none" rtlCol="0">
              <a:spAutoFit/>
            </a:bodyPr>
            <a:lstStyle/>
            <a:p>
              <a:r>
                <a:rPr lang="en-US" dirty="0">
                  <a:solidFill>
                    <a:srgbClr val="C00000"/>
                  </a:solidFill>
                </a:rPr>
                <a:t>Influencer </a:t>
              </a:r>
              <a:r>
                <a:rPr lang="en-US" i="1" dirty="0">
                  <a:solidFill>
                    <a:srgbClr val="C00000"/>
                  </a:solidFill>
                </a:rPr>
                <a:t>u</a:t>
              </a:r>
            </a:p>
          </p:txBody>
        </p:sp>
        <p:pic>
          <p:nvPicPr>
            <p:cNvPr id="16" name="Graphic 15" descr="Group success with solid fill">
              <a:extLst>
                <a:ext uri="{FF2B5EF4-FFF2-40B4-BE49-F238E27FC236}">
                  <a16:creationId xmlns:a16="http://schemas.microsoft.com/office/drawing/2014/main" id="{3EFC0C33-8734-6246-A6B9-66DFAA09CA5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578377" y="3940670"/>
              <a:ext cx="914400" cy="914400"/>
            </a:xfrm>
            <a:prstGeom prst="rect">
              <a:avLst/>
            </a:prstGeom>
          </p:spPr>
        </p:pic>
        <p:sp>
          <p:nvSpPr>
            <p:cNvPr id="17" name="TextBox 16">
              <a:extLst>
                <a:ext uri="{FF2B5EF4-FFF2-40B4-BE49-F238E27FC236}">
                  <a16:creationId xmlns:a16="http://schemas.microsoft.com/office/drawing/2014/main" id="{35A55DC4-099D-C946-97F0-0D3C9C8FA340}"/>
                </a:ext>
              </a:extLst>
            </p:cNvPr>
            <p:cNvSpPr txBox="1"/>
            <p:nvPr/>
          </p:nvSpPr>
          <p:spPr>
            <a:xfrm>
              <a:off x="10286269" y="1704578"/>
              <a:ext cx="1498615" cy="369332"/>
            </a:xfrm>
            <a:prstGeom prst="rect">
              <a:avLst/>
            </a:prstGeom>
            <a:noFill/>
          </p:spPr>
          <p:txBody>
            <a:bodyPr wrap="none" rtlCol="0">
              <a:spAutoFit/>
            </a:bodyPr>
            <a:lstStyle/>
            <a:p>
              <a:r>
                <a:rPr lang="en-US" i="1" dirty="0">
                  <a:solidFill>
                    <a:srgbClr val="0070C0"/>
                  </a:solidFill>
                </a:rPr>
                <a:t>v</a:t>
              </a:r>
              <a:r>
                <a:rPr lang="en-US" dirty="0">
                  <a:solidFill>
                    <a:srgbClr val="0070C0"/>
                  </a:solidFill>
                </a:rPr>
                <a:t>’s </a:t>
              </a:r>
              <a:r>
                <a:rPr lang="en-US" dirty="0" err="1">
                  <a:solidFill>
                    <a:srgbClr val="0070C0"/>
                  </a:solidFill>
                </a:rPr>
                <a:t>retweeters</a:t>
              </a:r>
              <a:endParaRPr lang="en-US" dirty="0">
                <a:solidFill>
                  <a:srgbClr val="0070C0"/>
                </a:solidFill>
              </a:endParaRPr>
            </a:p>
          </p:txBody>
        </p:sp>
        <p:sp>
          <p:nvSpPr>
            <p:cNvPr id="18" name="TextBox 17">
              <a:extLst>
                <a:ext uri="{FF2B5EF4-FFF2-40B4-BE49-F238E27FC236}">
                  <a16:creationId xmlns:a16="http://schemas.microsoft.com/office/drawing/2014/main" id="{A7D44731-A31F-8243-829F-47CF42D6FD4C}"/>
                </a:ext>
              </a:extLst>
            </p:cNvPr>
            <p:cNvSpPr txBox="1"/>
            <p:nvPr/>
          </p:nvSpPr>
          <p:spPr>
            <a:xfrm>
              <a:off x="10286268" y="4700588"/>
              <a:ext cx="1498615" cy="369332"/>
            </a:xfrm>
            <a:prstGeom prst="rect">
              <a:avLst/>
            </a:prstGeom>
            <a:noFill/>
          </p:spPr>
          <p:txBody>
            <a:bodyPr wrap="none" rtlCol="0">
              <a:spAutoFit/>
            </a:bodyPr>
            <a:lstStyle/>
            <a:p>
              <a:r>
                <a:rPr lang="en-US" i="1" dirty="0">
                  <a:solidFill>
                    <a:srgbClr val="C00000"/>
                  </a:solidFill>
                </a:rPr>
                <a:t>u</a:t>
              </a:r>
              <a:r>
                <a:rPr lang="en-US" dirty="0">
                  <a:solidFill>
                    <a:srgbClr val="C00000"/>
                  </a:solidFill>
                </a:rPr>
                <a:t>’s </a:t>
              </a:r>
              <a:r>
                <a:rPr lang="en-US" dirty="0" err="1">
                  <a:solidFill>
                    <a:srgbClr val="C00000"/>
                  </a:solidFill>
                </a:rPr>
                <a:t>retweeters</a:t>
              </a:r>
              <a:endParaRPr lang="en-US" dirty="0">
                <a:solidFill>
                  <a:srgbClr val="C00000"/>
                </a:solidFill>
              </a:endParaRPr>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F78D960A-77E6-9B41-A8DD-5BBB46E6AFF6}"/>
                    </a:ext>
                  </a:extLst>
                </p:cNvPr>
                <p:cNvSpPr txBox="1"/>
                <p:nvPr/>
              </p:nvSpPr>
              <p:spPr>
                <a:xfrm>
                  <a:off x="10464585" y="3272910"/>
                  <a:ext cx="1141979" cy="369332"/>
                </a:xfrm>
                <a:prstGeom prst="rect">
                  <a:avLst/>
                </a:prstGeom>
                <a:solidFill>
                  <a:schemeClr val="tx1"/>
                </a:solidFill>
              </p:spPr>
              <p:txBody>
                <a:bodyPr wrap="none" rtlCol="0">
                  <a:spAutoFit/>
                </a:bodyPr>
                <a:lstStyle/>
                <a:p>
                  <a:pPr/>
                  <a14:m>
                    <m:oMathPara xmlns:m="http://schemas.openxmlformats.org/officeDocument/2006/math">
                      <m:oMathParaPr>
                        <m:jc m:val="centerGroup"/>
                      </m:oMathParaPr>
                      <m:oMath xmlns:m="http://schemas.openxmlformats.org/officeDocument/2006/math">
                        <m:func>
                          <m:funcPr>
                            <m:ctrlPr>
                              <a:rPr lang="en-US" i="1" smtClean="0">
                                <a:solidFill>
                                  <a:schemeClr val="bg1"/>
                                </a:solidFill>
                                <a:latin typeface="Cambria Math" panose="02040503050406030204" pitchFamily="18" charset="0"/>
                              </a:rPr>
                            </m:ctrlPr>
                          </m:funcPr>
                          <m:fName>
                            <m:r>
                              <m:rPr>
                                <m:sty m:val="p"/>
                              </m:rPr>
                              <a:rPr lang="en-US" i="0" smtClean="0">
                                <a:solidFill>
                                  <a:schemeClr val="bg1"/>
                                </a:solidFill>
                                <a:latin typeface="Cambria Math" panose="02040503050406030204" pitchFamily="18" charset="0"/>
                              </a:rPr>
                              <m:t>cos</m:t>
                            </m:r>
                            <m:r>
                              <a:rPr lang="en-US" b="0" i="0" smtClean="0">
                                <a:solidFill>
                                  <a:schemeClr val="bg1"/>
                                </a:solidFill>
                                <a:latin typeface="Cambria Math" panose="02040503050406030204" pitchFamily="18" charset="0"/>
                              </a:rPr>
                              <m:t> </m:t>
                            </m:r>
                            <m:r>
                              <m:rPr>
                                <m:sty m:val="p"/>
                              </m:rPr>
                              <a:rPr lang="en-US" b="0" i="0" smtClean="0">
                                <a:solidFill>
                                  <a:schemeClr val="bg1"/>
                                </a:solidFill>
                                <a:latin typeface="Cambria Math" panose="02040503050406030204" pitchFamily="18" charset="0"/>
                              </a:rPr>
                              <m:t>sim</m:t>
                            </m:r>
                          </m:fName>
                          <m:e>
                            <m:r>
                              <a:rPr lang="en-US" i="1" smtClean="0">
                                <a:solidFill>
                                  <a:schemeClr val="bg1"/>
                                </a:solidFill>
                                <a:latin typeface="Cambria Math" panose="02040503050406030204" pitchFamily="18" charset="0"/>
                                <a:ea typeface="Cambria Math" panose="02040503050406030204" pitchFamily="18" charset="0"/>
                              </a:rPr>
                              <m:t>𝜃</m:t>
                            </m:r>
                          </m:e>
                        </m:func>
                      </m:oMath>
                    </m:oMathPara>
                  </a14:m>
                  <a:endParaRPr lang="en-US" dirty="0">
                    <a:solidFill>
                      <a:schemeClr val="bg1"/>
                    </a:solidFill>
                  </a:endParaRPr>
                </a:p>
              </p:txBody>
            </p:sp>
          </mc:Choice>
          <mc:Fallback xmlns="">
            <p:sp>
              <p:nvSpPr>
                <p:cNvPr id="19" name="TextBox 18">
                  <a:extLst>
                    <a:ext uri="{FF2B5EF4-FFF2-40B4-BE49-F238E27FC236}">
                      <a16:creationId xmlns:a16="http://schemas.microsoft.com/office/drawing/2014/main" id="{F78D960A-77E6-9B41-A8DD-5BBB46E6AFF6}"/>
                    </a:ext>
                  </a:extLst>
                </p:cNvPr>
                <p:cNvSpPr txBox="1">
                  <a:spLocks noRot="1" noChangeAspect="1" noMove="1" noResize="1" noEditPoints="1" noAdjustHandles="1" noChangeArrowheads="1" noChangeShapeType="1" noTextEdit="1"/>
                </p:cNvSpPr>
                <p:nvPr/>
              </p:nvSpPr>
              <p:spPr>
                <a:xfrm>
                  <a:off x="10464585" y="3272910"/>
                  <a:ext cx="1141979" cy="369332"/>
                </a:xfrm>
                <a:prstGeom prst="rect">
                  <a:avLst/>
                </a:prstGeom>
                <a:blipFill>
                  <a:blip r:embed="rId12"/>
                  <a:stretch>
                    <a:fillRect b="-16667"/>
                  </a:stretch>
                </a:blipFill>
              </p:spPr>
              <p:txBody>
                <a:bodyPr/>
                <a:lstStyle/>
                <a:p>
                  <a:r>
                    <a:rPr lang="en-US">
                      <a:noFill/>
                    </a:rPr>
                    <a:t> </a:t>
                  </a:r>
                </a:p>
              </p:txBody>
            </p:sp>
          </mc:Fallback>
        </mc:AlternateContent>
        <p:sp>
          <p:nvSpPr>
            <p:cNvPr id="20" name="Right Arrow 19">
              <a:extLst>
                <a:ext uri="{FF2B5EF4-FFF2-40B4-BE49-F238E27FC236}">
                  <a16:creationId xmlns:a16="http://schemas.microsoft.com/office/drawing/2014/main" id="{BE1C5E9F-5B50-4242-89B5-FAE40480501D}"/>
                </a:ext>
              </a:extLst>
            </p:cNvPr>
            <p:cNvSpPr/>
            <p:nvPr/>
          </p:nvSpPr>
          <p:spPr>
            <a:xfrm rot="5400000">
              <a:off x="10888262" y="2890512"/>
              <a:ext cx="294623" cy="342900"/>
            </a:xfrm>
            <a:prstGeom prst="rightArrow">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Arrow 20">
              <a:extLst>
                <a:ext uri="{FF2B5EF4-FFF2-40B4-BE49-F238E27FC236}">
                  <a16:creationId xmlns:a16="http://schemas.microsoft.com/office/drawing/2014/main" id="{89AC2EC3-C8A6-964E-ADA4-1D27A12F3F89}"/>
                </a:ext>
              </a:extLst>
            </p:cNvPr>
            <p:cNvSpPr/>
            <p:nvPr/>
          </p:nvSpPr>
          <p:spPr>
            <a:xfrm rot="16200000">
              <a:off x="10888262" y="3701681"/>
              <a:ext cx="294623" cy="34290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Arrow Connector 22">
              <a:extLst>
                <a:ext uri="{FF2B5EF4-FFF2-40B4-BE49-F238E27FC236}">
                  <a16:creationId xmlns:a16="http://schemas.microsoft.com/office/drawing/2014/main" id="{A9593AB0-74E0-C64A-B0C4-453F167AE302}"/>
                </a:ext>
              </a:extLst>
            </p:cNvPr>
            <p:cNvCxnSpPr/>
            <p:nvPr/>
          </p:nvCxnSpPr>
          <p:spPr>
            <a:xfrm>
              <a:off x="8298396" y="2073910"/>
              <a:ext cx="7213" cy="2781160"/>
            </a:xfrm>
            <a:prstGeom prst="straightConnector1">
              <a:avLst/>
            </a:prstGeom>
            <a:ln w="63500" cap="rnd">
              <a:solidFill>
                <a:schemeClr val="tx1"/>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24" name="Left Arrow 23">
              <a:extLst>
                <a:ext uri="{FF2B5EF4-FFF2-40B4-BE49-F238E27FC236}">
                  <a16:creationId xmlns:a16="http://schemas.microsoft.com/office/drawing/2014/main" id="{D3DCDCB3-CCFE-EF40-B74A-5367575AFF94}"/>
                </a:ext>
              </a:extLst>
            </p:cNvPr>
            <p:cNvSpPr/>
            <p:nvPr/>
          </p:nvSpPr>
          <p:spPr>
            <a:xfrm>
              <a:off x="8613298" y="3102117"/>
              <a:ext cx="1807623" cy="706558"/>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Edge weight =</a:t>
              </a:r>
            </a:p>
          </p:txBody>
        </p:sp>
        <p:cxnSp>
          <p:nvCxnSpPr>
            <p:cNvPr id="26" name="Straight Arrow Connector 25">
              <a:extLst>
                <a:ext uri="{FF2B5EF4-FFF2-40B4-BE49-F238E27FC236}">
                  <a16:creationId xmlns:a16="http://schemas.microsoft.com/office/drawing/2014/main" id="{CC1F746E-3C4F-F14E-8586-1860A2B45F1B}"/>
                </a:ext>
              </a:extLst>
            </p:cNvPr>
            <p:cNvCxnSpPr>
              <a:cxnSpLocks/>
              <a:stCxn id="9" idx="3"/>
              <a:endCxn id="12" idx="1"/>
            </p:cNvCxnSpPr>
            <p:nvPr/>
          </p:nvCxnSpPr>
          <p:spPr>
            <a:xfrm>
              <a:off x="8665963" y="1498411"/>
              <a:ext cx="1912414" cy="98638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8BE0900E-8063-334A-B805-1813112EE333}"/>
                </a:ext>
              </a:extLst>
            </p:cNvPr>
            <p:cNvSpPr txBox="1"/>
            <p:nvPr/>
          </p:nvSpPr>
          <p:spPr>
            <a:xfrm>
              <a:off x="8885682" y="1302133"/>
              <a:ext cx="1842236" cy="369332"/>
            </a:xfrm>
            <a:prstGeom prst="rect">
              <a:avLst/>
            </a:prstGeom>
            <a:noFill/>
          </p:spPr>
          <p:txBody>
            <a:bodyPr wrap="none" rtlCol="0">
              <a:spAutoFit/>
            </a:bodyPr>
            <a:lstStyle/>
            <a:p>
              <a:r>
                <a:rPr lang="en-US" dirty="0"/>
                <a:t>… is retweeted by</a:t>
              </a:r>
            </a:p>
          </p:txBody>
        </p:sp>
        <p:cxnSp>
          <p:nvCxnSpPr>
            <p:cNvPr id="31" name="Straight Arrow Connector 30">
              <a:extLst>
                <a:ext uri="{FF2B5EF4-FFF2-40B4-BE49-F238E27FC236}">
                  <a16:creationId xmlns:a16="http://schemas.microsoft.com/office/drawing/2014/main" id="{F422C475-3EA0-8244-B705-55D47747772C}"/>
                </a:ext>
              </a:extLst>
            </p:cNvPr>
            <p:cNvCxnSpPr>
              <a:cxnSpLocks/>
              <a:stCxn id="10" idx="3"/>
              <a:endCxn id="16" idx="1"/>
            </p:cNvCxnSpPr>
            <p:nvPr/>
          </p:nvCxnSpPr>
          <p:spPr>
            <a:xfrm flipV="1">
              <a:off x="8665963" y="4397870"/>
              <a:ext cx="1912414" cy="104176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1AF11790-B214-1D46-8C90-96A282F1202F}"/>
                </a:ext>
              </a:extLst>
            </p:cNvPr>
            <p:cNvSpPr txBox="1"/>
            <p:nvPr/>
          </p:nvSpPr>
          <p:spPr>
            <a:xfrm>
              <a:off x="9096495" y="5127604"/>
              <a:ext cx="1842236" cy="369332"/>
            </a:xfrm>
            <a:prstGeom prst="rect">
              <a:avLst/>
            </a:prstGeom>
            <a:noFill/>
          </p:spPr>
          <p:txBody>
            <a:bodyPr wrap="none" rtlCol="0">
              <a:spAutoFit/>
            </a:bodyPr>
            <a:lstStyle/>
            <a:p>
              <a:r>
                <a:rPr lang="en-US" dirty="0"/>
                <a:t>… is retweeted by</a:t>
              </a:r>
            </a:p>
          </p:txBody>
        </p:sp>
      </p:grpSp>
    </p:spTree>
    <p:extLst>
      <p:ext uri="{BB962C8B-B14F-4D97-AF65-F5344CB8AC3E}">
        <p14:creationId xmlns:p14="http://schemas.microsoft.com/office/powerpoint/2010/main" val="32253967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B51E7946-9FEB-2880-D219-F0F1084B6332}"/>
              </a:ext>
            </a:extLst>
          </p:cNvPr>
          <p:cNvSpPr/>
          <p:nvPr/>
        </p:nvSpPr>
        <p:spPr>
          <a:xfrm>
            <a:off x="8854912" y="1451647"/>
            <a:ext cx="2462784" cy="3734552"/>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DC09CD5-B3EF-4B0C-E8A7-A227E58F0244}"/>
              </a:ext>
            </a:extLst>
          </p:cNvPr>
          <p:cNvSpPr txBox="1"/>
          <p:nvPr/>
        </p:nvSpPr>
        <p:spPr>
          <a:xfrm>
            <a:off x="324631" y="1145132"/>
            <a:ext cx="7580108" cy="4893647"/>
          </a:xfrm>
          <a:prstGeom prst="rect">
            <a:avLst/>
          </a:prstGeom>
          <a:noFill/>
        </p:spPr>
        <p:txBody>
          <a:bodyPr wrap="square" rtlCol="0">
            <a:spAutoFit/>
          </a:bodyPr>
          <a:lstStyle/>
          <a:p>
            <a:pPr marL="342900" indent="-342900">
              <a:buFont typeface="Arial" panose="020B0604020202020204" pitchFamily="34" charset="0"/>
              <a:buChar char="•"/>
            </a:pPr>
            <a:r>
              <a:rPr lang="en-US" sz="2400" dirty="0"/>
              <a:t>Follows 196 randomly selected incoming freshman at the University of Notre Dame</a:t>
            </a:r>
          </a:p>
          <a:p>
            <a:pPr marL="342900" indent="-342900">
              <a:buFont typeface="Arial" panose="020B0604020202020204" pitchFamily="34" charset="0"/>
              <a:buChar char="•"/>
            </a:pPr>
            <a:r>
              <a:rPr lang="en-US" sz="2400" dirty="0"/>
              <a:t>Follows these students from Fall 2011 to Spring 2013</a:t>
            </a:r>
          </a:p>
          <a:p>
            <a:pPr marL="342900" indent="-342900">
              <a:buFont typeface="Arial" panose="020B0604020202020204" pitchFamily="34" charset="0"/>
              <a:buChar char="•"/>
            </a:pPr>
            <a:r>
              <a:rPr lang="en-US" sz="2400" dirty="0"/>
              <a:t>Collects Bluetooth proximity records of the participants, and includes demographic surveys that the students submit once every semester (so four in total)</a:t>
            </a:r>
          </a:p>
          <a:p>
            <a:pPr marL="342900" indent="-342900">
              <a:buFont typeface="Arial" panose="020B0604020202020204" pitchFamily="34" charset="0"/>
              <a:buChar char="•"/>
            </a:pPr>
            <a:r>
              <a:rPr lang="en-US" sz="2400" dirty="0"/>
              <a:t>The Bluetooth data tracks when a participant is near another phone (participant or otherwise) allowing for us to track consistent encounters and </a:t>
            </a:r>
            <a:r>
              <a:rPr lang="en-US" sz="2400" b="1" dirty="0"/>
              <a:t>map out real-life offline social groups</a:t>
            </a:r>
          </a:p>
          <a:p>
            <a:pPr marL="342900" indent="-342900">
              <a:buFont typeface="Arial" panose="020B0604020202020204" pitchFamily="34" charset="0"/>
              <a:buChar char="•"/>
            </a:pPr>
            <a:r>
              <a:rPr lang="en-US" sz="2400" dirty="0"/>
              <a:t>The demographic surveys let us </a:t>
            </a:r>
            <a:r>
              <a:rPr lang="en-US" sz="2400" b="1" dirty="0"/>
              <a:t>identify participant opinions on topics </a:t>
            </a:r>
            <a:r>
              <a:rPr lang="en-US" sz="2400" dirty="0"/>
              <a:t>such as politics, abortion, marijuana usage, </a:t>
            </a:r>
            <a:r>
              <a:rPr lang="en-US" sz="2400" dirty="0" err="1"/>
              <a:t>etc</a:t>
            </a:r>
            <a:endParaRPr lang="en-US" sz="2400" dirty="0"/>
          </a:p>
        </p:txBody>
      </p:sp>
      <p:sp>
        <p:nvSpPr>
          <p:cNvPr id="6" name="Title 1">
            <a:extLst>
              <a:ext uri="{FF2B5EF4-FFF2-40B4-BE49-F238E27FC236}">
                <a16:creationId xmlns:a16="http://schemas.microsoft.com/office/drawing/2014/main" id="{F0A29685-D3AD-CBCE-4FED-39D0A5DC950C}"/>
              </a:ext>
            </a:extLst>
          </p:cNvPr>
          <p:cNvSpPr txBox="1">
            <a:spLocks/>
          </p:cNvSpPr>
          <p:nvPr/>
        </p:nvSpPr>
        <p:spPr>
          <a:xfrm>
            <a:off x="167009" y="126084"/>
            <a:ext cx="1143209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C00000"/>
                </a:solidFill>
              </a:rPr>
              <a:t>The </a:t>
            </a:r>
            <a:r>
              <a:rPr lang="en-US" dirty="0" err="1">
                <a:solidFill>
                  <a:srgbClr val="C00000"/>
                </a:solidFill>
              </a:rPr>
              <a:t>NetSense</a:t>
            </a:r>
            <a:r>
              <a:rPr lang="en-US" dirty="0">
                <a:solidFill>
                  <a:srgbClr val="C00000"/>
                </a:solidFill>
              </a:rPr>
              <a:t> study</a:t>
            </a:r>
          </a:p>
        </p:txBody>
      </p:sp>
      <p:pic>
        <p:nvPicPr>
          <p:cNvPr id="7" name="Picture 6">
            <a:extLst>
              <a:ext uri="{FF2B5EF4-FFF2-40B4-BE49-F238E27FC236}">
                <a16:creationId xmlns:a16="http://schemas.microsoft.com/office/drawing/2014/main" id="{4264BACA-AB28-7313-7224-1711CF2D035F}"/>
              </a:ext>
            </a:extLst>
          </p:cNvPr>
          <p:cNvPicPr/>
          <p:nvPr/>
        </p:nvPicPr>
        <p:blipFill>
          <a:blip r:embed="rId2"/>
          <a:stretch/>
        </p:blipFill>
        <p:spPr>
          <a:xfrm>
            <a:off x="14500" y="6325863"/>
            <a:ext cx="2743200" cy="493776"/>
          </a:xfrm>
          <a:prstGeom prst="rect">
            <a:avLst/>
          </a:prstGeom>
          <a:ln>
            <a:noFill/>
          </a:ln>
        </p:spPr>
      </p:pic>
      <p:sp>
        <p:nvSpPr>
          <p:cNvPr id="8" name="Slide Number Placeholder 13">
            <a:extLst>
              <a:ext uri="{FF2B5EF4-FFF2-40B4-BE49-F238E27FC236}">
                <a16:creationId xmlns:a16="http://schemas.microsoft.com/office/drawing/2014/main" id="{0E6E107B-67CC-5399-7FDC-9C1B70C1700D}"/>
              </a:ext>
            </a:extLst>
          </p:cNvPr>
          <p:cNvSpPr>
            <a:spLocks noGrp="1"/>
          </p:cNvSpPr>
          <p:nvPr>
            <p:ph type="sldNum" sz="quarter" idx="12"/>
          </p:nvPr>
        </p:nvSpPr>
        <p:spPr>
          <a:xfrm>
            <a:off x="9349636" y="6486077"/>
            <a:ext cx="2743200" cy="365125"/>
          </a:xfrm>
        </p:spPr>
        <p:txBody>
          <a:bodyPr/>
          <a:lstStyle/>
          <a:p>
            <a:pPr algn="ctr"/>
            <a:fld id="{5E1D2DF7-6972-1645-9CCD-4244C2539667}" type="slidenum">
              <a:rPr lang="en-US" smtClean="0"/>
              <a:pPr algn="ctr"/>
              <a:t>4</a:t>
            </a:fld>
            <a:endParaRPr lang="en-US" dirty="0"/>
          </a:p>
        </p:txBody>
      </p:sp>
      <p:pic>
        <p:nvPicPr>
          <p:cNvPr id="9" name="Picture 8" descr="Icon&#10;&#10;Description automatically generated">
            <a:extLst>
              <a:ext uri="{FF2B5EF4-FFF2-40B4-BE49-F238E27FC236}">
                <a16:creationId xmlns:a16="http://schemas.microsoft.com/office/drawing/2014/main" id="{E676892D-BA65-E12B-561E-D9D7FC67BCE0}"/>
              </a:ext>
            </a:extLst>
          </p:cNvPr>
          <p:cNvPicPr>
            <a:picLocks noChangeAspect="1"/>
          </p:cNvPicPr>
          <p:nvPr/>
        </p:nvPicPr>
        <p:blipFill>
          <a:blip r:embed="rId3"/>
          <a:stretch>
            <a:fillRect/>
          </a:stretch>
        </p:blipFill>
        <p:spPr>
          <a:xfrm>
            <a:off x="9384328" y="2048139"/>
            <a:ext cx="1443786" cy="1443786"/>
          </a:xfrm>
          <a:prstGeom prst="rect">
            <a:avLst/>
          </a:prstGeom>
        </p:spPr>
      </p:pic>
      <p:pic>
        <p:nvPicPr>
          <p:cNvPr id="10" name="Picture 9" descr="Shape&#10;&#10;Description automatically generated with low confidence">
            <a:extLst>
              <a:ext uri="{FF2B5EF4-FFF2-40B4-BE49-F238E27FC236}">
                <a16:creationId xmlns:a16="http://schemas.microsoft.com/office/drawing/2014/main" id="{B2D8808B-AA8E-E6E3-95EB-FCA6A690046D}"/>
              </a:ext>
            </a:extLst>
          </p:cNvPr>
          <p:cNvPicPr>
            <a:picLocks noChangeAspect="1"/>
          </p:cNvPicPr>
          <p:nvPr/>
        </p:nvPicPr>
        <p:blipFill>
          <a:blip r:embed="rId4"/>
          <a:stretch>
            <a:fillRect/>
          </a:stretch>
        </p:blipFill>
        <p:spPr>
          <a:xfrm>
            <a:off x="9423523" y="3606266"/>
            <a:ext cx="1325564" cy="1325564"/>
          </a:xfrm>
          <a:prstGeom prst="rect">
            <a:avLst/>
          </a:prstGeom>
        </p:spPr>
      </p:pic>
      <p:sp>
        <p:nvSpPr>
          <p:cNvPr id="12" name="TextBox 11">
            <a:extLst>
              <a:ext uri="{FF2B5EF4-FFF2-40B4-BE49-F238E27FC236}">
                <a16:creationId xmlns:a16="http://schemas.microsoft.com/office/drawing/2014/main" id="{7916DA53-5B82-37A4-C53B-E308B33D2C21}"/>
              </a:ext>
            </a:extLst>
          </p:cNvPr>
          <p:cNvSpPr txBox="1"/>
          <p:nvPr/>
        </p:nvSpPr>
        <p:spPr>
          <a:xfrm>
            <a:off x="9384328" y="1584258"/>
            <a:ext cx="1369222" cy="461665"/>
          </a:xfrm>
          <a:prstGeom prst="rect">
            <a:avLst/>
          </a:prstGeom>
          <a:noFill/>
        </p:spPr>
        <p:txBody>
          <a:bodyPr wrap="none" rtlCol="0">
            <a:spAutoFit/>
          </a:bodyPr>
          <a:lstStyle/>
          <a:p>
            <a:pPr algn="ctr"/>
            <a:r>
              <a:rPr lang="en-US" sz="2400" dirty="0" err="1"/>
              <a:t>NetSense</a:t>
            </a:r>
            <a:endParaRPr lang="en-US" sz="2400" dirty="0"/>
          </a:p>
        </p:txBody>
      </p:sp>
    </p:spTree>
    <p:extLst>
      <p:ext uri="{BB962C8B-B14F-4D97-AF65-F5344CB8AC3E}">
        <p14:creationId xmlns:p14="http://schemas.microsoft.com/office/powerpoint/2010/main" val="19034222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43">
            <a:extLst>
              <a:ext uri="{FF2B5EF4-FFF2-40B4-BE49-F238E27FC236}">
                <a16:creationId xmlns:a16="http://schemas.microsoft.com/office/drawing/2014/main" id="{C1610F91-4770-2145-B123-EC743F86E4F5}"/>
              </a:ext>
            </a:extLst>
          </p:cNvPr>
          <p:cNvPicPr>
            <a:picLocks noChangeAspect="1"/>
          </p:cNvPicPr>
          <p:nvPr/>
        </p:nvPicPr>
        <p:blipFill rotWithShape="1">
          <a:blip r:embed="rId3"/>
          <a:srcRect r="17769"/>
          <a:stretch/>
        </p:blipFill>
        <p:spPr>
          <a:xfrm>
            <a:off x="6938454" y="432024"/>
            <a:ext cx="4928915" cy="5993952"/>
          </a:xfrm>
          <a:prstGeom prst="rect">
            <a:avLst/>
          </a:prstGeom>
        </p:spPr>
      </p:pic>
      <p:sp>
        <p:nvSpPr>
          <p:cNvPr id="4" name="Title 1">
            <a:extLst>
              <a:ext uri="{FF2B5EF4-FFF2-40B4-BE49-F238E27FC236}">
                <a16:creationId xmlns:a16="http://schemas.microsoft.com/office/drawing/2014/main" id="{F3DB725A-6B9C-F340-B34E-EFF9CF0656C3}"/>
              </a:ext>
            </a:extLst>
          </p:cNvPr>
          <p:cNvSpPr txBox="1">
            <a:spLocks/>
          </p:cNvSpPr>
          <p:nvPr/>
        </p:nvSpPr>
        <p:spPr>
          <a:xfrm>
            <a:off x="167009" y="126084"/>
            <a:ext cx="1143209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C00000"/>
                </a:solidFill>
              </a:rPr>
              <a:t>Measuring polarization</a:t>
            </a:r>
          </a:p>
        </p:txBody>
      </p:sp>
      <p:pic>
        <p:nvPicPr>
          <p:cNvPr id="5" name="Picture 4">
            <a:extLst>
              <a:ext uri="{FF2B5EF4-FFF2-40B4-BE49-F238E27FC236}">
                <a16:creationId xmlns:a16="http://schemas.microsoft.com/office/drawing/2014/main" id="{9D5402FB-2AD7-814C-BE7D-6470BD6632E9}"/>
              </a:ext>
            </a:extLst>
          </p:cNvPr>
          <p:cNvPicPr/>
          <p:nvPr/>
        </p:nvPicPr>
        <p:blipFill>
          <a:blip r:embed="rId4"/>
          <a:stretch/>
        </p:blipFill>
        <p:spPr>
          <a:xfrm>
            <a:off x="14500" y="6325863"/>
            <a:ext cx="2743200" cy="493776"/>
          </a:xfrm>
          <a:prstGeom prst="rect">
            <a:avLst/>
          </a:prstGeom>
          <a:ln>
            <a:noFill/>
          </a:ln>
        </p:spPr>
      </p:pic>
      <p:sp>
        <p:nvSpPr>
          <p:cNvPr id="6" name="Slide Number Placeholder 13">
            <a:extLst>
              <a:ext uri="{FF2B5EF4-FFF2-40B4-BE49-F238E27FC236}">
                <a16:creationId xmlns:a16="http://schemas.microsoft.com/office/drawing/2014/main" id="{13E0F745-8C41-2346-852A-B768292AE06E}"/>
              </a:ext>
            </a:extLst>
          </p:cNvPr>
          <p:cNvSpPr>
            <a:spLocks noGrp="1"/>
          </p:cNvSpPr>
          <p:nvPr>
            <p:ph type="sldNum" sz="quarter" idx="12"/>
          </p:nvPr>
        </p:nvSpPr>
        <p:spPr>
          <a:xfrm>
            <a:off x="9349636" y="6486077"/>
            <a:ext cx="2743200" cy="365125"/>
          </a:xfrm>
        </p:spPr>
        <p:txBody>
          <a:bodyPr/>
          <a:lstStyle/>
          <a:p>
            <a:pPr algn="ctr"/>
            <a:fld id="{5E1D2DF7-6972-1645-9CCD-4244C2539667}" type="slidenum">
              <a:rPr lang="en-US" smtClean="0"/>
              <a:pPr algn="ctr"/>
              <a:t>40</a:t>
            </a:fld>
            <a:endParaRPr lang="en-US" dirty="0"/>
          </a:p>
        </p:txBody>
      </p:sp>
      <p:sp>
        <p:nvSpPr>
          <p:cNvPr id="7" name="TextBox 6">
            <a:extLst>
              <a:ext uri="{FF2B5EF4-FFF2-40B4-BE49-F238E27FC236}">
                <a16:creationId xmlns:a16="http://schemas.microsoft.com/office/drawing/2014/main" id="{C2D08B38-1CE8-5945-9DA1-BAE9D8C1E495}"/>
              </a:ext>
            </a:extLst>
          </p:cNvPr>
          <p:cNvSpPr txBox="1"/>
          <p:nvPr/>
        </p:nvSpPr>
        <p:spPr>
          <a:xfrm>
            <a:off x="324631" y="1145132"/>
            <a:ext cx="7247047" cy="4647426"/>
          </a:xfrm>
          <a:prstGeom prst="rect">
            <a:avLst/>
          </a:prstGeom>
          <a:noFill/>
        </p:spPr>
        <p:txBody>
          <a:bodyPr wrap="square" rtlCol="0">
            <a:spAutoFit/>
          </a:bodyPr>
          <a:lstStyle/>
          <a:p>
            <a:pPr marL="342900" indent="-342900">
              <a:buFont typeface="Arial" panose="020B0604020202020204" pitchFamily="34" charset="0"/>
              <a:buChar char="•"/>
            </a:pPr>
            <a:r>
              <a:rPr lang="en-US" sz="2400" dirty="0"/>
              <a:t>Two communities were found, and the news category labels were re-assigned</a:t>
            </a:r>
          </a:p>
          <a:p>
            <a:pPr marL="342900" indent="-342900">
              <a:buFont typeface="Arial" panose="020B0604020202020204" pitchFamily="34" charset="0"/>
              <a:buChar char="•"/>
            </a:pPr>
            <a:r>
              <a:rPr lang="en-US" sz="2400" dirty="0"/>
              <a:t>One community had left-biased influencers and one had right-biased influencers (see figure for sub-sampled example)</a:t>
            </a:r>
          </a:p>
          <a:p>
            <a:pPr marL="342900" indent="-342900">
              <a:buFont typeface="Arial" panose="020B0604020202020204" pitchFamily="34" charset="0"/>
              <a:buChar char="•"/>
            </a:pPr>
            <a:r>
              <a:rPr lang="en-US" sz="2400" dirty="0"/>
              <a:t>We quantified community cohesion and separation using modularity and normalized cut</a:t>
            </a:r>
          </a:p>
          <a:p>
            <a:pPr marL="342900" indent="-342900">
              <a:buFont typeface="Arial" panose="020B0604020202020204" pitchFamily="34" charset="0"/>
              <a:buChar char="•"/>
            </a:pPr>
            <a:r>
              <a:rPr lang="en-US" sz="2400" b="1" dirty="0"/>
              <a:t>Modularity results:</a:t>
            </a:r>
          </a:p>
          <a:p>
            <a:pPr marL="800100" lvl="1" indent="-342900">
              <a:buFont typeface="Arial" panose="020B0604020202020204" pitchFamily="34" charset="0"/>
              <a:buChar char="•"/>
            </a:pPr>
            <a:r>
              <a:rPr lang="en-US" sz="2000" b="1" dirty="0"/>
              <a:t>0.365 (SE = 0.007) in 2016</a:t>
            </a:r>
          </a:p>
          <a:p>
            <a:pPr marL="800100" lvl="1" indent="-342900">
              <a:buFont typeface="Arial" panose="020B0604020202020204" pitchFamily="34" charset="0"/>
              <a:buChar char="•"/>
            </a:pPr>
            <a:r>
              <a:rPr lang="en-US" sz="2000" b="1" dirty="0"/>
              <a:t>0.39 (SE = 0.01) in 2020</a:t>
            </a:r>
          </a:p>
          <a:p>
            <a:pPr marL="342900" indent="-342900">
              <a:buFont typeface="Arial" panose="020B0604020202020204" pitchFamily="34" charset="0"/>
              <a:buChar char="•"/>
            </a:pPr>
            <a:r>
              <a:rPr lang="en-US" sz="2400" b="1" dirty="0"/>
              <a:t>Normalized cut results:</a:t>
            </a:r>
          </a:p>
          <a:p>
            <a:pPr marL="800100" lvl="1" indent="-342900">
              <a:buFont typeface="Arial" panose="020B0604020202020204" pitchFamily="34" charset="0"/>
              <a:buChar char="•"/>
            </a:pPr>
            <a:r>
              <a:rPr lang="en-US" sz="2000" b="1" dirty="0"/>
              <a:t>0.36 (SE = 0.04) in 2016</a:t>
            </a:r>
          </a:p>
          <a:p>
            <a:pPr marL="800100" lvl="1" indent="-342900">
              <a:buFont typeface="Arial" panose="020B0604020202020204" pitchFamily="34" charset="0"/>
              <a:buChar char="•"/>
            </a:pPr>
            <a:r>
              <a:rPr lang="en-US" sz="2000" b="1" dirty="0"/>
              <a:t>0.128 (SE = 0.005) in 2020</a:t>
            </a:r>
          </a:p>
        </p:txBody>
      </p:sp>
    </p:spTree>
    <p:extLst>
      <p:ext uri="{BB962C8B-B14F-4D97-AF65-F5344CB8AC3E}">
        <p14:creationId xmlns:p14="http://schemas.microsoft.com/office/powerpoint/2010/main" val="23042433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13">
            <a:extLst>
              <a:ext uri="{FF2B5EF4-FFF2-40B4-BE49-F238E27FC236}">
                <a16:creationId xmlns:a16="http://schemas.microsoft.com/office/drawing/2014/main" id="{13E0F745-8C41-2346-852A-B768292AE06E}"/>
              </a:ext>
            </a:extLst>
          </p:cNvPr>
          <p:cNvSpPr>
            <a:spLocks noGrp="1"/>
          </p:cNvSpPr>
          <p:nvPr>
            <p:ph type="sldNum" sz="quarter" idx="12"/>
          </p:nvPr>
        </p:nvSpPr>
        <p:spPr>
          <a:xfrm>
            <a:off x="9349636" y="6486077"/>
            <a:ext cx="2743200" cy="365125"/>
          </a:xfrm>
        </p:spPr>
        <p:txBody>
          <a:bodyPr/>
          <a:lstStyle/>
          <a:p>
            <a:pPr algn="ctr"/>
            <a:fld id="{5E1D2DF7-6972-1645-9CCD-4244C2539667}" type="slidenum">
              <a:rPr lang="en-US" smtClean="0"/>
              <a:pPr algn="ctr"/>
              <a:t>41</a:t>
            </a:fld>
            <a:endParaRPr lang="en-US" dirty="0"/>
          </a:p>
        </p:txBody>
      </p:sp>
      <p:pic>
        <p:nvPicPr>
          <p:cNvPr id="3" name="Picture 2">
            <a:extLst>
              <a:ext uri="{FF2B5EF4-FFF2-40B4-BE49-F238E27FC236}">
                <a16:creationId xmlns:a16="http://schemas.microsoft.com/office/drawing/2014/main" id="{49FF384C-9DF2-3DCA-4847-55B1D145F424}"/>
              </a:ext>
            </a:extLst>
          </p:cNvPr>
          <p:cNvPicPr>
            <a:picLocks noChangeAspect="1"/>
          </p:cNvPicPr>
          <p:nvPr/>
        </p:nvPicPr>
        <p:blipFill>
          <a:blip r:embed="rId3"/>
          <a:stretch>
            <a:fillRect/>
          </a:stretch>
        </p:blipFill>
        <p:spPr>
          <a:xfrm>
            <a:off x="360421" y="30371"/>
            <a:ext cx="11471157" cy="6797257"/>
          </a:xfrm>
          <a:prstGeom prst="rect">
            <a:avLst/>
          </a:prstGeom>
        </p:spPr>
      </p:pic>
      <p:sp>
        <p:nvSpPr>
          <p:cNvPr id="8" name="Slide Number Placeholder 13">
            <a:extLst>
              <a:ext uri="{FF2B5EF4-FFF2-40B4-BE49-F238E27FC236}">
                <a16:creationId xmlns:a16="http://schemas.microsoft.com/office/drawing/2014/main" id="{B13A8A06-45C1-33B7-EBA3-311807827A84}"/>
              </a:ext>
            </a:extLst>
          </p:cNvPr>
          <p:cNvSpPr txBox="1">
            <a:spLocks/>
          </p:cNvSpPr>
          <p:nvPr/>
        </p:nvSpPr>
        <p:spPr>
          <a:xfrm>
            <a:off x="10590607" y="644090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E1D2DF7-6972-1645-9CCD-4244C2539667}" type="slidenum">
              <a:rPr lang="en-US" smtClean="0"/>
              <a:pPr algn="ctr"/>
              <a:t>41</a:t>
            </a:fld>
            <a:endParaRPr lang="en-US" dirty="0"/>
          </a:p>
        </p:txBody>
      </p:sp>
    </p:spTree>
    <p:extLst>
      <p:ext uri="{BB962C8B-B14F-4D97-AF65-F5344CB8AC3E}">
        <p14:creationId xmlns:p14="http://schemas.microsoft.com/office/powerpoint/2010/main" val="40093547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F477E84-9666-FD41-87E9-25EE72D07EC5}"/>
              </a:ext>
            </a:extLst>
          </p:cNvPr>
          <p:cNvSpPr txBox="1">
            <a:spLocks/>
          </p:cNvSpPr>
          <p:nvPr/>
        </p:nvSpPr>
        <p:spPr>
          <a:xfrm>
            <a:off x="167009" y="126084"/>
            <a:ext cx="1143209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C00000"/>
                </a:solidFill>
              </a:rPr>
              <a:t>More measures of polarization</a:t>
            </a:r>
          </a:p>
        </p:txBody>
      </p:sp>
      <p:pic>
        <p:nvPicPr>
          <p:cNvPr id="7" name="Picture 6">
            <a:extLst>
              <a:ext uri="{FF2B5EF4-FFF2-40B4-BE49-F238E27FC236}">
                <a16:creationId xmlns:a16="http://schemas.microsoft.com/office/drawing/2014/main" id="{927A0E55-EA1A-234A-A542-3C625FB1C702}"/>
              </a:ext>
            </a:extLst>
          </p:cNvPr>
          <p:cNvPicPr/>
          <p:nvPr/>
        </p:nvPicPr>
        <p:blipFill>
          <a:blip r:embed="rId3"/>
          <a:stretch/>
        </p:blipFill>
        <p:spPr>
          <a:xfrm>
            <a:off x="14500" y="6325863"/>
            <a:ext cx="2743200" cy="493776"/>
          </a:xfrm>
          <a:prstGeom prst="rect">
            <a:avLst/>
          </a:prstGeom>
          <a:ln>
            <a:noFill/>
          </a:ln>
        </p:spPr>
      </p:pic>
      <p:sp>
        <p:nvSpPr>
          <p:cNvPr id="8" name="Slide Number Placeholder 13">
            <a:extLst>
              <a:ext uri="{FF2B5EF4-FFF2-40B4-BE49-F238E27FC236}">
                <a16:creationId xmlns:a16="http://schemas.microsoft.com/office/drawing/2014/main" id="{28A76083-211E-1F4E-82B9-DCAF273EE1A4}"/>
              </a:ext>
            </a:extLst>
          </p:cNvPr>
          <p:cNvSpPr>
            <a:spLocks noGrp="1"/>
          </p:cNvSpPr>
          <p:nvPr>
            <p:ph type="sldNum" sz="quarter" idx="12"/>
          </p:nvPr>
        </p:nvSpPr>
        <p:spPr>
          <a:xfrm>
            <a:off x="9349636" y="6486077"/>
            <a:ext cx="2743200" cy="365125"/>
          </a:xfrm>
        </p:spPr>
        <p:txBody>
          <a:bodyPr/>
          <a:lstStyle/>
          <a:p>
            <a:pPr algn="ctr"/>
            <a:fld id="{5E1D2DF7-6972-1645-9CCD-4244C2539667}" type="slidenum">
              <a:rPr lang="en-US" smtClean="0"/>
              <a:pPr algn="ctr"/>
              <a:t>42</a:t>
            </a:fld>
            <a:endParaRPr lang="en-US" dirty="0"/>
          </a:p>
        </p:txBody>
      </p:sp>
      <p:pic>
        <p:nvPicPr>
          <p:cNvPr id="10" name="Picture 9">
            <a:extLst>
              <a:ext uri="{FF2B5EF4-FFF2-40B4-BE49-F238E27FC236}">
                <a16:creationId xmlns:a16="http://schemas.microsoft.com/office/drawing/2014/main" id="{3430EF40-95B7-124A-95CD-0FE86CD76DB7}"/>
              </a:ext>
            </a:extLst>
          </p:cNvPr>
          <p:cNvPicPr>
            <a:picLocks noChangeAspect="1"/>
          </p:cNvPicPr>
          <p:nvPr/>
        </p:nvPicPr>
        <p:blipFill>
          <a:blip r:embed="rId4"/>
          <a:srcRect/>
          <a:stretch/>
        </p:blipFill>
        <p:spPr>
          <a:xfrm>
            <a:off x="7974626" y="1145132"/>
            <a:ext cx="4136574" cy="4130418"/>
          </a:xfrm>
          <a:prstGeom prst="rect">
            <a:avLst/>
          </a:prstGeom>
        </p:spPr>
      </p:pic>
      <p:sp>
        <p:nvSpPr>
          <p:cNvPr id="11" name="TextBox 10">
            <a:extLst>
              <a:ext uri="{FF2B5EF4-FFF2-40B4-BE49-F238E27FC236}">
                <a16:creationId xmlns:a16="http://schemas.microsoft.com/office/drawing/2014/main" id="{120EC1B4-34FB-6A49-88AD-D9DE29DD70D1}"/>
              </a:ext>
            </a:extLst>
          </p:cNvPr>
          <p:cNvSpPr txBox="1"/>
          <p:nvPr/>
        </p:nvSpPr>
        <p:spPr>
          <a:xfrm>
            <a:off x="324631" y="1145132"/>
            <a:ext cx="7492373" cy="4154984"/>
          </a:xfrm>
          <a:prstGeom prst="rect">
            <a:avLst/>
          </a:prstGeom>
          <a:noFill/>
        </p:spPr>
        <p:txBody>
          <a:bodyPr wrap="square" rtlCol="0">
            <a:spAutoFit/>
          </a:bodyPr>
          <a:lstStyle/>
          <a:p>
            <a:pPr marL="342900" indent="-342900">
              <a:buFont typeface="Arial" panose="020B0604020202020204" pitchFamily="34" charset="0"/>
              <a:buChar char="•"/>
            </a:pPr>
            <a:r>
              <a:rPr lang="en-US" sz="2400" dirty="0"/>
              <a:t>There are other ways to measure </a:t>
            </a:r>
            <a:r>
              <a:rPr lang="en-US" sz="2400" b="1" dirty="0"/>
              <a:t>ideological polarization</a:t>
            </a:r>
          </a:p>
          <a:p>
            <a:pPr marL="342900" indent="-342900">
              <a:buFont typeface="Arial" panose="020B0604020202020204" pitchFamily="34" charset="0"/>
              <a:buChar char="•"/>
            </a:pPr>
            <a:r>
              <a:rPr lang="en-US" sz="2400" dirty="0"/>
              <a:t>From [4], we can infer the ideology of users from the ideological alignment of the political actors, journalists, and news media they follow</a:t>
            </a:r>
          </a:p>
          <a:p>
            <a:pPr marL="342900" indent="-342900">
              <a:buFont typeface="Arial" panose="020B0604020202020204" pitchFamily="34" charset="0"/>
              <a:buChar char="•"/>
            </a:pPr>
            <a:r>
              <a:rPr lang="en-US" sz="2400" dirty="0"/>
              <a:t>In [4] this produces ideological estimates of the members of the U.S. Congress that are highly correlated with ideological estimates such as DW-NOMINATE</a:t>
            </a:r>
          </a:p>
          <a:p>
            <a:pPr marL="342900" indent="-342900">
              <a:buFont typeface="Arial" panose="020B0604020202020204" pitchFamily="34" charset="0"/>
              <a:buChar char="•"/>
            </a:pPr>
            <a:r>
              <a:rPr lang="en-US" sz="2400" dirty="0"/>
              <a:t>We inferred this ideology for the influencers from the previous analysis and for all common users and distributed them across a histogram</a:t>
            </a:r>
          </a:p>
        </p:txBody>
      </p:sp>
      <p:sp>
        <p:nvSpPr>
          <p:cNvPr id="12" name="TextBox 11">
            <a:extLst>
              <a:ext uri="{FF2B5EF4-FFF2-40B4-BE49-F238E27FC236}">
                <a16:creationId xmlns:a16="http://schemas.microsoft.com/office/drawing/2014/main" id="{34FC2DB9-1E06-9345-BE20-72EE44C16AF3}"/>
              </a:ext>
            </a:extLst>
          </p:cNvPr>
          <p:cNvSpPr txBox="1"/>
          <p:nvPr/>
        </p:nvSpPr>
        <p:spPr>
          <a:xfrm>
            <a:off x="5182410" y="5993252"/>
            <a:ext cx="6584886" cy="738664"/>
          </a:xfrm>
          <a:prstGeom prst="rect">
            <a:avLst/>
          </a:prstGeom>
          <a:noFill/>
        </p:spPr>
        <p:txBody>
          <a:bodyPr wrap="square" rtlCol="0">
            <a:spAutoFit/>
          </a:bodyPr>
          <a:lstStyle/>
          <a:p>
            <a:r>
              <a:rPr lang="en-US" sz="1400" dirty="0"/>
              <a:t>[4] </a:t>
            </a:r>
            <a:r>
              <a:rPr lang="en-US" sz="1400" dirty="0" err="1"/>
              <a:t>Barberá</a:t>
            </a:r>
            <a:r>
              <a:rPr lang="en-US" sz="1400" dirty="0"/>
              <a:t>, Pablo. "Birds of the same feather tweet together: Bayesian ideal point estimation using Twitter data." Political analysis 23.1 (2015): 76-91.</a:t>
            </a:r>
          </a:p>
          <a:p>
            <a:r>
              <a:rPr lang="en-US" sz="1400" dirty="0"/>
              <a:t>Figure ref: </a:t>
            </a:r>
            <a:r>
              <a:rPr lang="en-US" sz="1400" dirty="0">
                <a:hlinkClick r:id="rId5"/>
              </a:rPr>
              <a:t>https://en.wikipedia.org/wiki/NOMINATE_(scaling_method)</a:t>
            </a:r>
            <a:endParaRPr lang="en-US" sz="1400" dirty="0"/>
          </a:p>
        </p:txBody>
      </p:sp>
    </p:spTree>
    <p:extLst>
      <p:ext uri="{BB962C8B-B14F-4D97-AF65-F5344CB8AC3E}">
        <p14:creationId xmlns:p14="http://schemas.microsoft.com/office/powerpoint/2010/main" val="5652499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AA26E0C-FF33-C640-A9DC-9346F73F2641}"/>
              </a:ext>
            </a:extLst>
          </p:cNvPr>
          <p:cNvPicPr>
            <a:picLocks noChangeAspect="1"/>
          </p:cNvPicPr>
          <p:nvPr/>
        </p:nvPicPr>
        <p:blipFill>
          <a:blip r:embed="rId3"/>
          <a:stretch>
            <a:fillRect/>
          </a:stretch>
        </p:blipFill>
        <p:spPr>
          <a:xfrm>
            <a:off x="749300" y="38361"/>
            <a:ext cx="10693400" cy="5689600"/>
          </a:xfrm>
          <a:prstGeom prst="rect">
            <a:avLst/>
          </a:prstGeom>
        </p:spPr>
      </p:pic>
      <p:pic>
        <p:nvPicPr>
          <p:cNvPr id="6" name="Picture 5">
            <a:extLst>
              <a:ext uri="{FF2B5EF4-FFF2-40B4-BE49-F238E27FC236}">
                <a16:creationId xmlns:a16="http://schemas.microsoft.com/office/drawing/2014/main" id="{F6C801D6-6B58-9749-A763-D7AB9B5057F2}"/>
              </a:ext>
            </a:extLst>
          </p:cNvPr>
          <p:cNvPicPr/>
          <p:nvPr/>
        </p:nvPicPr>
        <p:blipFill>
          <a:blip r:embed="rId4"/>
          <a:stretch/>
        </p:blipFill>
        <p:spPr>
          <a:xfrm>
            <a:off x="14500" y="6325863"/>
            <a:ext cx="2743200" cy="493776"/>
          </a:xfrm>
          <a:prstGeom prst="rect">
            <a:avLst/>
          </a:prstGeom>
          <a:ln>
            <a:noFill/>
          </a:ln>
        </p:spPr>
      </p:pic>
      <p:sp>
        <p:nvSpPr>
          <p:cNvPr id="7" name="Slide Number Placeholder 13">
            <a:extLst>
              <a:ext uri="{FF2B5EF4-FFF2-40B4-BE49-F238E27FC236}">
                <a16:creationId xmlns:a16="http://schemas.microsoft.com/office/drawing/2014/main" id="{990CABC5-EC17-B34F-8DA9-B9079E765400}"/>
              </a:ext>
            </a:extLst>
          </p:cNvPr>
          <p:cNvSpPr>
            <a:spLocks noGrp="1"/>
          </p:cNvSpPr>
          <p:nvPr>
            <p:ph type="sldNum" sz="quarter" idx="12"/>
          </p:nvPr>
        </p:nvSpPr>
        <p:spPr>
          <a:xfrm>
            <a:off x="9349636" y="6486077"/>
            <a:ext cx="2743200" cy="365125"/>
          </a:xfrm>
        </p:spPr>
        <p:txBody>
          <a:bodyPr/>
          <a:lstStyle/>
          <a:p>
            <a:pPr algn="ctr"/>
            <a:fld id="{5E1D2DF7-6972-1645-9CCD-4244C2539667}" type="slidenum">
              <a:rPr lang="en-US" smtClean="0"/>
              <a:pPr algn="ctr"/>
              <a:t>43</a:t>
            </a:fld>
            <a:endParaRPr lang="en-US" dirty="0"/>
          </a:p>
        </p:txBody>
      </p:sp>
      <p:sp>
        <p:nvSpPr>
          <p:cNvPr id="2" name="TextBox 1">
            <a:extLst>
              <a:ext uri="{FF2B5EF4-FFF2-40B4-BE49-F238E27FC236}">
                <a16:creationId xmlns:a16="http://schemas.microsoft.com/office/drawing/2014/main" id="{A21F1A5B-36FE-DC1C-8EE3-A1B16D910B2C}"/>
              </a:ext>
            </a:extLst>
          </p:cNvPr>
          <p:cNvSpPr txBox="1"/>
          <p:nvPr/>
        </p:nvSpPr>
        <p:spPr>
          <a:xfrm>
            <a:off x="1910207" y="3871482"/>
            <a:ext cx="847493"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Liberal</a:t>
            </a:r>
          </a:p>
        </p:txBody>
      </p:sp>
      <p:sp>
        <p:nvSpPr>
          <p:cNvPr id="3" name="TextBox 2">
            <a:extLst>
              <a:ext uri="{FF2B5EF4-FFF2-40B4-BE49-F238E27FC236}">
                <a16:creationId xmlns:a16="http://schemas.microsoft.com/office/drawing/2014/main" id="{67594708-BF9C-72ED-58DF-82A869F73FEE}"/>
              </a:ext>
            </a:extLst>
          </p:cNvPr>
          <p:cNvSpPr txBox="1"/>
          <p:nvPr/>
        </p:nvSpPr>
        <p:spPr>
          <a:xfrm>
            <a:off x="3918607" y="3871482"/>
            <a:ext cx="1438876"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Conservative</a:t>
            </a:r>
          </a:p>
        </p:txBody>
      </p:sp>
      <p:sp>
        <p:nvSpPr>
          <p:cNvPr id="4" name="TextBox 3">
            <a:extLst>
              <a:ext uri="{FF2B5EF4-FFF2-40B4-BE49-F238E27FC236}">
                <a16:creationId xmlns:a16="http://schemas.microsoft.com/office/drawing/2014/main" id="{73C34AC9-6056-881B-EBDC-E0FDC2931E26}"/>
              </a:ext>
            </a:extLst>
          </p:cNvPr>
          <p:cNvSpPr txBox="1"/>
          <p:nvPr/>
        </p:nvSpPr>
        <p:spPr>
          <a:xfrm>
            <a:off x="7341236" y="3871482"/>
            <a:ext cx="847493"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Liberal</a:t>
            </a:r>
          </a:p>
        </p:txBody>
      </p:sp>
      <p:sp>
        <p:nvSpPr>
          <p:cNvPr id="9" name="TextBox 8">
            <a:extLst>
              <a:ext uri="{FF2B5EF4-FFF2-40B4-BE49-F238E27FC236}">
                <a16:creationId xmlns:a16="http://schemas.microsoft.com/office/drawing/2014/main" id="{14B981E4-791F-F1A0-C368-725B432708B0}"/>
              </a:ext>
            </a:extLst>
          </p:cNvPr>
          <p:cNvSpPr txBox="1"/>
          <p:nvPr/>
        </p:nvSpPr>
        <p:spPr>
          <a:xfrm>
            <a:off x="9349636" y="3871482"/>
            <a:ext cx="1438876"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Conservative</a:t>
            </a:r>
          </a:p>
        </p:txBody>
      </p:sp>
      <p:sp>
        <p:nvSpPr>
          <p:cNvPr id="10" name="Rectangle 9">
            <a:extLst>
              <a:ext uri="{FF2B5EF4-FFF2-40B4-BE49-F238E27FC236}">
                <a16:creationId xmlns:a16="http://schemas.microsoft.com/office/drawing/2014/main" id="{6FDB6E2D-16DF-0A5E-754D-C46BB454CDA8}"/>
              </a:ext>
            </a:extLst>
          </p:cNvPr>
          <p:cNvSpPr/>
          <p:nvPr/>
        </p:nvSpPr>
        <p:spPr>
          <a:xfrm>
            <a:off x="936702" y="2653990"/>
            <a:ext cx="973505" cy="6579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C1C17B5-8133-92D2-23FC-6CA235B00F97}"/>
              </a:ext>
            </a:extLst>
          </p:cNvPr>
          <p:cNvSpPr/>
          <p:nvPr/>
        </p:nvSpPr>
        <p:spPr>
          <a:xfrm>
            <a:off x="6367731" y="2615658"/>
            <a:ext cx="973505" cy="6579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26C05940-5AD4-94E7-C3A7-B7CB8A357976}"/>
              </a:ext>
            </a:extLst>
          </p:cNvPr>
          <p:cNvSpPr txBox="1"/>
          <p:nvPr/>
        </p:nvSpPr>
        <p:spPr>
          <a:xfrm>
            <a:off x="3193778" y="5768465"/>
            <a:ext cx="847493"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2016</a:t>
            </a:r>
          </a:p>
        </p:txBody>
      </p:sp>
      <p:sp>
        <p:nvSpPr>
          <p:cNvPr id="13" name="TextBox 12">
            <a:extLst>
              <a:ext uri="{FF2B5EF4-FFF2-40B4-BE49-F238E27FC236}">
                <a16:creationId xmlns:a16="http://schemas.microsoft.com/office/drawing/2014/main" id="{32080999-2C5E-988E-7071-A9DB05F8F2C6}"/>
              </a:ext>
            </a:extLst>
          </p:cNvPr>
          <p:cNvSpPr txBox="1"/>
          <p:nvPr/>
        </p:nvSpPr>
        <p:spPr>
          <a:xfrm>
            <a:off x="8435237" y="5768465"/>
            <a:ext cx="708764"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2020</a:t>
            </a:r>
          </a:p>
        </p:txBody>
      </p:sp>
    </p:spTree>
    <p:extLst>
      <p:ext uri="{BB962C8B-B14F-4D97-AF65-F5344CB8AC3E}">
        <p14:creationId xmlns:p14="http://schemas.microsoft.com/office/powerpoint/2010/main" val="34844277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78F9A3F-5193-1E41-98A6-FB37D8906E8A}"/>
              </a:ext>
            </a:extLst>
          </p:cNvPr>
          <p:cNvSpPr txBox="1">
            <a:spLocks/>
          </p:cNvSpPr>
          <p:nvPr/>
        </p:nvSpPr>
        <p:spPr>
          <a:xfrm>
            <a:off x="167009" y="126084"/>
            <a:ext cx="1143209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C00000"/>
                </a:solidFill>
              </a:rPr>
              <a:t>More measures of polarization</a:t>
            </a:r>
          </a:p>
        </p:txBody>
      </p:sp>
      <p:pic>
        <p:nvPicPr>
          <p:cNvPr id="5" name="Picture 4">
            <a:extLst>
              <a:ext uri="{FF2B5EF4-FFF2-40B4-BE49-F238E27FC236}">
                <a16:creationId xmlns:a16="http://schemas.microsoft.com/office/drawing/2014/main" id="{CE7D4736-EF7D-E947-8272-CC93C4BC2994}"/>
              </a:ext>
            </a:extLst>
          </p:cNvPr>
          <p:cNvPicPr/>
          <p:nvPr/>
        </p:nvPicPr>
        <p:blipFill>
          <a:blip r:embed="rId3"/>
          <a:stretch/>
        </p:blipFill>
        <p:spPr>
          <a:xfrm>
            <a:off x="14500" y="6325863"/>
            <a:ext cx="2743200" cy="493776"/>
          </a:xfrm>
          <a:prstGeom prst="rect">
            <a:avLst/>
          </a:prstGeom>
          <a:ln>
            <a:noFill/>
          </a:ln>
        </p:spPr>
      </p:pic>
      <p:sp>
        <p:nvSpPr>
          <p:cNvPr id="6" name="Slide Number Placeholder 13">
            <a:extLst>
              <a:ext uri="{FF2B5EF4-FFF2-40B4-BE49-F238E27FC236}">
                <a16:creationId xmlns:a16="http://schemas.microsoft.com/office/drawing/2014/main" id="{1AA97344-9DEC-B643-9300-94771D24A219}"/>
              </a:ext>
            </a:extLst>
          </p:cNvPr>
          <p:cNvSpPr>
            <a:spLocks noGrp="1"/>
          </p:cNvSpPr>
          <p:nvPr>
            <p:ph type="sldNum" sz="quarter" idx="12"/>
          </p:nvPr>
        </p:nvSpPr>
        <p:spPr>
          <a:xfrm>
            <a:off x="9349636" y="6486077"/>
            <a:ext cx="2743200" cy="365125"/>
          </a:xfrm>
        </p:spPr>
        <p:txBody>
          <a:bodyPr/>
          <a:lstStyle/>
          <a:p>
            <a:pPr algn="ctr"/>
            <a:fld id="{5E1D2DF7-6972-1645-9CCD-4244C2539667}" type="slidenum">
              <a:rPr lang="en-US" smtClean="0"/>
              <a:pPr algn="ctr"/>
              <a:t>44</a:t>
            </a:fld>
            <a:endParaRPr lang="en-US" dirty="0"/>
          </a:p>
        </p:txBody>
      </p:sp>
      <p:sp>
        <p:nvSpPr>
          <p:cNvPr id="7" name="TextBox 6">
            <a:extLst>
              <a:ext uri="{FF2B5EF4-FFF2-40B4-BE49-F238E27FC236}">
                <a16:creationId xmlns:a16="http://schemas.microsoft.com/office/drawing/2014/main" id="{97796262-FB95-AE43-A6AB-6E0DB267A009}"/>
              </a:ext>
            </a:extLst>
          </p:cNvPr>
          <p:cNvSpPr txBox="1"/>
          <p:nvPr/>
        </p:nvSpPr>
        <p:spPr>
          <a:xfrm>
            <a:off x="324632" y="1145132"/>
            <a:ext cx="7142968" cy="4278094"/>
          </a:xfrm>
          <a:prstGeom prst="rect">
            <a:avLst/>
          </a:prstGeom>
          <a:noFill/>
        </p:spPr>
        <p:txBody>
          <a:bodyPr wrap="square" rtlCol="0">
            <a:spAutoFit/>
          </a:bodyPr>
          <a:lstStyle/>
          <a:p>
            <a:pPr marL="342900" indent="-342900">
              <a:buFont typeface="Arial" panose="020B0604020202020204" pitchFamily="34" charset="0"/>
              <a:buChar char="•"/>
            </a:pPr>
            <a:r>
              <a:rPr lang="en-US" sz="2400" dirty="0"/>
              <a:t>To quantify is polarization has increased between 2016 and 2020 using the ideological scale, we used Hartigan’s dip test</a:t>
            </a:r>
          </a:p>
          <a:p>
            <a:pPr marL="342900" indent="-342900">
              <a:buFont typeface="Arial" panose="020B0604020202020204" pitchFamily="34" charset="0"/>
              <a:buChar char="•"/>
            </a:pPr>
            <a:r>
              <a:rPr lang="en-US" sz="2400" dirty="0"/>
              <a:t>In our distribution, this indicates increasing separation from ideological consensus, resulting in polarization</a:t>
            </a:r>
          </a:p>
          <a:p>
            <a:pPr marL="342900" indent="-342900">
              <a:buFont typeface="Arial" panose="020B0604020202020204" pitchFamily="34" charset="0"/>
              <a:buChar char="•"/>
            </a:pPr>
            <a:r>
              <a:rPr lang="en-US" sz="2400" b="1" dirty="0"/>
              <a:t>User results:</a:t>
            </a:r>
          </a:p>
          <a:p>
            <a:pPr marL="800100" lvl="1" indent="-342900">
              <a:buFont typeface="Arial" panose="020B0604020202020204" pitchFamily="34" charset="0"/>
              <a:buChar char="•"/>
            </a:pPr>
            <a:r>
              <a:rPr lang="en-US" sz="2000" b="1" dirty="0"/>
              <a:t>D = 0.11 in 2016</a:t>
            </a:r>
          </a:p>
          <a:p>
            <a:pPr marL="800100" lvl="1" indent="-342900">
              <a:buFont typeface="Arial" panose="020B0604020202020204" pitchFamily="34" charset="0"/>
              <a:buChar char="•"/>
            </a:pPr>
            <a:r>
              <a:rPr lang="en-US" sz="2000" b="1" dirty="0"/>
              <a:t>D = 0.15 in 2020</a:t>
            </a:r>
          </a:p>
          <a:p>
            <a:pPr marL="342900" indent="-342900">
              <a:buFont typeface="Arial" panose="020B0604020202020204" pitchFamily="34" charset="0"/>
              <a:buChar char="•"/>
            </a:pPr>
            <a:r>
              <a:rPr lang="en-US" sz="2400" b="1" dirty="0"/>
              <a:t>Influencer results:</a:t>
            </a:r>
          </a:p>
          <a:p>
            <a:pPr marL="800100" lvl="1" indent="-342900">
              <a:buFont typeface="Arial" panose="020B0604020202020204" pitchFamily="34" charset="0"/>
              <a:buChar char="•"/>
            </a:pPr>
            <a:r>
              <a:rPr lang="en-US" sz="2000" b="1" dirty="0"/>
              <a:t>D = 0.18 in 2016</a:t>
            </a:r>
          </a:p>
          <a:p>
            <a:pPr marL="800100" lvl="1" indent="-342900">
              <a:buFont typeface="Arial" panose="020B0604020202020204" pitchFamily="34" charset="0"/>
              <a:buChar char="•"/>
            </a:pPr>
            <a:r>
              <a:rPr lang="en-US" sz="2000" b="1" dirty="0"/>
              <a:t>D = 0.21 in 2020</a:t>
            </a:r>
          </a:p>
        </p:txBody>
      </p:sp>
      <p:pic>
        <p:nvPicPr>
          <p:cNvPr id="10" name="Picture 9" descr="Diagram, shape&#10;&#10;Description automatically generated">
            <a:extLst>
              <a:ext uri="{FF2B5EF4-FFF2-40B4-BE49-F238E27FC236}">
                <a16:creationId xmlns:a16="http://schemas.microsoft.com/office/drawing/2014/main" id="{4B6D55F0-92BA-A341-8572-3FB1DFADF647}"/>
              </a:ext>
            </a:extLst>
          </p:cNvPr>
          <p:cNvPicPr>
            <a:picLocks noChangeAspect="1"/>
          </p:cNvPicPr>
          <p:nvPr/>
        </p:nvPicPr>
        <p:blipFill>
          <a:blip r:embed="rId4"/>
          <a:stretch>
            <a:fillRect/>
          </a:stretch>
        </p:blipFill>
        <p:spPr>
          <a:xfrm>
            <a:off x="7284745" y="1145132"/>
            <a:ext cx="4582624" cy="4593432"/>
          </a:xfrm>
          <a:prstGeom prst="rect">
            <a:avLst/>
          </a:prstGeom>
        </p:spPr>
      </p:pic>
    </p:spTree>
    <p:extLst>
      <p:ext uri="{BB962C8B-B14F-4D97-AF65-F5344CB8AC3E}">
        <p14:creationId xmlns:p14="http://schemas.microsoft.com/office/powerpoint/2010/main" val="27690257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FB056C63-8BE8-3043-AE5B-75B9DE7035F3}"/>
              </a:ext>
            </a:extLst>
          </p:cNvPr>
          <p:cNvSpPr txBox="1">
            <a:spLocks/>
          </p:cNvSpPr>
          <p:nvPr/>
        </p:nvSpPr>
        <p:spPr>
          <a:xfrm>
            <a:off x="167009" y="126084"/>
            <a:ext cx="1143209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C00000"/>
                </a:solidFill>
              </a:rPr>
              <a:t>Conclusions of online social group analysis</a:t>
            </a:r>
          </a:p>
        </p:txBody>
      </p:sp>
      <p:pic>
        <p:nvPicPr>
          <p:cNvPr id="11" name="Picture 10">
            <a:extLst>
              <a:ext uri="{FF2B5EF4-FFF2-40B4-BE49-F238E27FC236}">
                <a16:creationId xmlns:a16="http://schemas.microsoft.com/office/drawing/2014/main" id="{60F82018-C261-C640-A360-29B8421BB3BA}"/>
              </a:ext>
            </a:extLst>
          </p:cNvPr>
          <p:cNvPicPr/>
          <p:nvPr/>
        </p:nvPicPr>
        <p:blipFill>
          <a:blip r:embed="rId3"/>
          <a:stretch/>
        </p:blipFill>
        <p:spPr>
          <a:xfrm>
            <a:off x="14500" y="6325863"/>
            <a:ext cx="2743200" cy="493776"/>
          </a:xfrm>
          <a:prstGeom prst="rect">
            <a:avLst/>
          </a:prstGeom>
          <a:ln>
            <a:noFill/>
          </a:ln>
        </p:spPr>
      </p:pic>
      <p:sp>
        <p:nvSpPr>
          <p:cNvPr id="12" name="Slide Number Placeholder 13">
            <a:extLst>
              <a:ext uri="{FF2B5EF4-FFF2-40B4-BE49-F238E27FC236}">
                <a16:creationId xmlns:a16="http://schemas.microsoft.com/office/drawing/2014/main" id="{180B647D-C519-884E-B680-0E322C407A43}"/>
              </a:ext>
            </a:extLst>
          </p:cNvPr>
          <p:cNvSpPr>
            <a:spLocks noGrp="1"/>
          </p:cNvSpPr>
          <p:nvPr>
            <p:ph type="sldNum" sz="quarter" idx="12"/>
          </p:nvPr>
        </p:nvSpPr>
        <p:spPr>
          <a:xfrm>
            <a:off x="9349636" y="6486077"/>
            <a:ext cx="2743200" cy="365125"/>
          </a:xfrm>
        </p:spPr>
        <p:txBody>
          <a:bodyPr/>
          <a:lstStyle/>
          <a:p>
            <a:pPr algn="ctr"/>
            <a:fld id="{5E1D2DF7-6972-1645-9CCD-4244C2539667}" type="slidenum">
              <a:rPr lang="en-US" smtClean="0"/>
              <a:pPr algn="ctr"/>
              <a:t>45</a:t>
            </a:fld>
            <a:endParaRPr lang="en-US" dirty="0"/>
          </a:p>
        </p:txBody>
      </p:sp>
      <p:sp>
        <p:nvSpPr>
          <p:cNvPr id="13" name="TextBox 12">
            <a:extLst>
              <a:ext uri="{FF2B5EF4-FFF2-40B4-BE49-F238E27FC236}">
                <a16:creationId xmlns:a16="http://schemas.microsoft.com/office/drawing/2014/main" id="{2746101D-92AB-2241-BCB4-976FD2093273}"/>
              </a:ext>
            </a:extLst>
          </p:cNvPr>
          <p:cNvSpPr txBox="1"/>
          <p:nvPr/>
        </p:nvSpPr>
        <p:spPr>
          <a:xfrm>
            <a:off x="324632" y="1145132"/>
            <a:ext cx="11274468" cy="3416320"/>
          </a:xfrm>
          <a:prstGeom prst="rect">
            <a:avLst/>
          </a:prstGeom>
          <a:noFill/>
        </p:spPr>
        <p:txBody>
          <a:bodyPr wrap="square" rtlCol="0">
            <a:spAutoFit/>
          </a:bodyPr>
          <a:lstStyle/>
          <a:p>
            <a:pPr marL="342900" indent="-342900">
              <a:buFont typeface="Arial" panose="020B0604020202020204" pitchFamily="34" charset="0"/>
              <a:buChar char="•"/>
            </a:pPr>
            <a:r>
              <a:rPr lang="en-US" sz="2400" dirty="0"/>
              <a:t>70% of the collective top 100 influencers in 2020 were not present in 2016</a:t>
            </a:r>
          </a:p>
          <a:p>
            <a:pPr marL="342900" indent="-342900">
              <a:buFont typeface="Arial" panose="020B0604020202020204" pitchFamily="34" charset="0"/>
              <a:buChar char="•"/>
            </a:pPr>
            <a:r>
              <a:rPr lang="en-US" sz="2400" dirty="0"/>
              <a:t>The relative volume of extremist and fake news on Twitter has decreased</a:t>
            </a:r>
          </a:p>
          <a:p>
            <a:pPr marL="342900" indent="-342900">
              <a:buFont typeface="Arial" panose="020B0604020202020204" pitchFamily="34" charset="0"/>
              <a:buChar char="•"/>
            </a:pPr>
            <a:r>
              <a:rPr lang="en-US" sz="2400" dirty="0"/>
              <a:t>Despite this, multiple analyses confirm a robust pattern of increasing division into opposing Twitter echo chambers with growing in-group density and out-group separation</a:t>
            </a:r>
          </a:p>
          <a:p>
            <a:pPr marL="342900" indent="-342900">
              <a:buFont typeface="Arial" panose="020B0604020202020204" pitchFamily="34" charset="0"/>
              <a:buChar char="•"/>
            </a:pPr>
            <a:r>
              <a:rPr lang="en-US" sz="2400" dirty="0"/>
              <a:t>These analyses also confirm growing ideological separation of both users and influencers on Twitter</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p:txBody>
      </p:sp>
      <p:sp>
        <p:nvSpPr>
          <p:cNvPr id="2" name="TextBox 1">
            <a:extLst>
              <a:ext uri="{FF2B5EF4-FFF2-40B4-BE49-F238E27FC236}">
                <a16:creationId xmlns:a16="http://schemas.microsoft.com/office/drawing/2014/main" id="{905520FB-2627-37CB-CCA0-3498CE8D4429}"/>
              </a:ext>
            </a:extLst>
          </p:cNvPr>
          <p:cNvSpPr txBox="1"/>
          <p:nvPr/>
        </p:nvSpPr>
        <p:spPr>
          <a:xfrm>
            <a:off x="1625600" y="4143208"/>
            <a:ext cx="8940800" cy="1569660"/>
          </a:xfrm>
          <a:prstGeom prst="rect">
            <a:avLst/>
          </a:prstGeom>
          <a:noFill/>
          <a:ln>
            <a:solidFill>
              <a:schemeClr val="tx1"/>
            </a:solidFill>
          </a:ln>
        </p:spPr>
        <p:txBody>
          <a:bodyPr wrap="square" rtlCol="0">
            <a:spAutoFit/>
          </a:bodyPr>
          <a:lstStyle/>
          <a:p>
            <a:r>
              <a:rPr lang="en-US" sz="2400" b="1" dirty="0"/>
              <a:t>Hypothesis</a:t>
            </a:r>
            <a:r>
              <a:rPr lang="en-US" sz="2400" dirty="0"/>
              <a:t>: Despite moderation of extremist and fake news, the influx of new, more polarized influencers (and the persistence of a few old, strongly polarized influencers) has helped enable the growth of polarization and the establishment of stronger political echo chambers</a:t>
            </a:r>
          </a:p>
        </p:txBody>
      </p:sp>
      <p:sp>
        <p:nvSpPr>
          <p:cNvPr id="7" name="TextBox 6">
            <a:extLst>
              <a:ext uri="{FF2B5EF4-FFF2-40B4-BE49-F238E27FC236}">
                <a16:creationId xmlns:a16="http://schemas.microsoft.com/office/drawing/2014/main" id="{65443184-4010-F7B3-D298-E01CE1F5A5CE}"/>
              </a:ext>
            </a:extLst>
          </p:cNvPr>
          <p:cNvSpPr txBox="1"/>
          <p:nvPr/>
        </p:nvSpPr>
        <p:spPr>
          <a:xfrm>
            <a:off x="3507989" y="6002697"/>
            <a:ext cx="6584886" cy="738664"/>
          </a:xfrm>
          <a:prstGeom prst="rect">
            <a:avLst/>
          </a:prstGeom>
          <a:noFill/>
        </p:spPr>
        <p:txBody>
          <a:bodyPr wrap="square" rtlCol="0">
            <a:spAutoFit/>
          </a:bodyPr>
          <a:lstStyle/>
          <a:p>
            <a:r>
              <a:rPr lang="en-US" sz="1400" b="1" dirty="0"/>
              <a:t>Read more at</a:t>
            </a:r>
            <a:r>
              <a:rPr lang="en-US" sz="1400" dirty="0"/>
              <a:t>: Flamino, James, et al. "Political polarization of news media and influencers on Twitter in the 2016 and 2020 US presidential elections." Nature Human </a:t>
            </a:r>
            <a:r>
              <a:rPr lang="en-US" sz="1400" dirty="0" err="1"/>
              <a:t>Behaviour</a:t>
            </a:r>
            <a:r>
              <a:rPr lang="en-US" sz="1400" dirty="0"/>
              <a:t> (2023): 1-13.</a:t>
            </a:r>
          </a:p>
        </p:txBody>
      </p:sp>
      <p:cxnSp>
        <p:nvCxnSpPr>
          <p:cNvPr id="8" name="Straight Connector 7">
            <a:extLst>
              <a:ext uri="{FF2B5EF4-FFF2-40B4-BE49-F238E27FC236}">
                <a16:creationId xmlns:a16="http://schemas.microsoft.com/office/drawing/2014/main" id="{9BD7639C-E9F0-96A8-8932-A255542C5246}"/>
              </a:ext>
            </a:extLst>
          </p:cNvPr>
          <p:cNvCxnSpPr/>
          <p:nvPr/>
        </p:nvCxnSpPr>
        <p:spPr>
          <a:xfrm>
            <a:off x="200085" y="492643"/>
            <a:ext cx="11690638" cy="0"/>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7329264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07A83C6-039C-DC48-8467-2D6CE6E75C77}"/>
              </a:ext>
            </a:extLst>
          </p:cNvPr>
          <p:cNvSpPr txBox="1"/>
          <p:nvPr/>
        </p:nvSpPr>
        <p:spPr>
          <a:xfrm>
            <a:off x="324631" y="1145132"/>
            <a:ext cx="7554200" cy="3477875"/>
          </a:xfrm>
          <a:prstGeom prst="rect">
            <a:avLst/>
          </a:prstGeom>
          <a:noFill/>
        </p:spPr>
        <p:txBody>
          <a:bodyPr wrap="square" rtlCol="0">
            <a:spAutoFit/>
          </a:bodyPr>
          <a:lstStyle/>
          <a:p>
            <a:pPr marL="342900" indent="-342900">
              <a:buFont typeface="Arial" panose="020B0604020202020204" pitchFamily="34" charset="0"/>
              <a:buChar char="•"/>
            </a:pPr>
            <a:r>
              <a:rPr lang="en-US" sz="2400" dirty="0"/>
              <a:t>We follow the methodology implemented in [1]:</a:t>
            </a:r>
          </a:p>
          <a:p>
            <a:pPr marL="800100" lvl="1" indent="-342900">
              <a:buFont typeface="Arial" panose="020B0604020202020204" pitchFamily="34" charset="0"/>
              <a:buChar char="•"/>
            </a:pPr>
            <a:r>
              <a:rPr lang="en-US" sz="2000" dirty="0"/>
              <a:t>For each semester, take snapshots of the Bluetooth network at 10-minute intervals</a:t>
            </a:r>
          </a:p>
          <a:p>
            <a:pPr marL="800100" lvl="1" indent="-342900">
              <a:buFont typeface="Arial" panose="020B0604020202020204" pitchFamily="34" charset="0"/>
              <a:buChar char="•"/>
            </a:pPr>
            <a:r>
              <a:rPr lang="en-US" sz="2000" dirty="0"/>
              <a:t>Find the connected components within these snapshots</a:t>
            </a:r>
          </a:p>
          <a:p>
            <a:pPr marL="800100" lvl="1" indent="-342900">
              <a:buFont typeface="Arial" panose="020B0604020202020204" pitchFamily="34" charset="0"/>
              <a:buChar char="•"/>
            </a:pPr>
            <a:r>
              <a:rPr lang="en-US" sz="2000" dirty="0"/>
              <a:t>Merge components within snapshots to find consistently occurring groups</a:t>
            </a:r>
          </a:p>
          <a:p>
            <a:pPr marL="342900" indent="-342900">
              <a:buFont typeface="Arial" panose="020B0604020202020204" pitchFamily="34" charset="0"/>
              <a:buChar char="•"/>
            </a:pPr>
            <a:r>
              <a:rPr lang="en-US" sz="2400" dirty="0"/>
              <a:t>The merge steps involves hierarchical clustering, joining together groups within and across snapshots as determined by a set of thresholds</a:t>
            </a:r>
          </a:p>
          <a:p>
            <a:pPr marL="800100" lvl="1" indent="-342900">
              <a:buFont typeface="Arial" panose="020B0604020202020204" pitchFamily="34" charset="0"/>
              <a:buChar char="•"/>
            </a:pPr>
            <a:endParaRPr lang="en-US" sz="2400" dirty="0"/>
          </a:p>
        </p:txBody>
      </p:sp>
      <p:sp>
        <p:nvSpPr>
          <p:cNvPr id="6" name="Title 1">
            <a:extLst>
              <a:ext uri="{FF2B5EF4-FFF2-40B4-BE49-F238E27FC236}">
                <a16:creationId xmlns:a16="http://schemas.microsoft.com/office/drawing/2014/main" id="{D45A42F6-7DF5-7448-B0BA-22EA80198EB7}"/>
              </a:ext>
            </a:extLst>
          </p:cNvPr>
          <p:cNvSpPr txBox="1">
            <a:spLocks/>
          </p:cNvSpPr>
          <p:nvPr/>
        </p:nvSpPr>
        <p:spPr>
          <a:xfrm>
            <a:off x="167009" y="126084"/>
            <a:ext cx="1143209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C00000"/>
                </a:solidFill>
              </a:rPr>
              <a:t>Group detection</a:t>
            </a:r>
          </a:p>
        </p:txBody>
      </p:sp>
      <p:pic>
        <p:nvPicPr>
          <p:cNvPr id="7" name="Picture 6">
            <a:extLst>
              <a:ext uri="{FF2B5EF4-FFF2-40B4-BE49-F238E27FC236}">
                <a16:creationId xmlns:a16="http://schemas.microsoft.com/office/drawing/2014/main" id="{586CD331-267C-F248-88A9-45E371F60C8D}"/>
              </a:ext>
            </a:extLst>
          </p:cNvPr>
          <p:cNvPicPr/>
          <p:nvPr/>
        </p:nvPicPr>
        <p:blipFill>
          <a:blip r:embed="rId3"/>
          <a:stretch/>
        </p:blipFill>
        <p:spPr>
          <a:xfrm>
            <a:off x="14500" y="6325863"/>
            <a:ext cx="2743200" cy="493776"/>
          </a:xfrm>
          <a:prstGeom prst="rect">
            <a:avLst/>
          </a:prstGeom>
          <a:ln>
            <a:noFill/>
          </a:ln>
        </p:spPr>
      </p:pic>
      <p:sp>
        <p:nvSpPr>
          <p:cNvPr id="8" name="Slide Number Placeholder 13">
            <a:extLst>
              <a:ext uri="{FF2B5EF4-FFF2-40B4-BE49-F238E27FC236}">
                <a16:creationId xmlns:a16="http://schemas.microsoft.com/office/drawing/2014/main" id="{F31589AD-80A3-924C-948D-62831D1C629A}"/>
              </a:ext>
            </a:extLst>
          </p:cNvPr>
          <p:cNvSpPr>
            <a:spLocks noGrp="1"/>
          </p:cNvSpPr>
          <p:nvPr>
            <p:ph type="sldNum" sz="quarter" idx="12"/>
          </p:nvPr>
        </p:nvSpPr>
        <p:spPr>
          <a:xfrm>
            <a:off x="9349636" y="6486077"/>
            <a:ext cx="2743200" cy="365125"/>
          </a:xfrm>
        </p:spPr>
        <p:txBody>
          <a:bodyPr/>
          <a:lstStyle/>
          <a:p>
            <a:pPr algn="ctr"/>
            <a:fld id="{5E1D2DF7-6972-1645-9CCD-4244C2539667}" type="slidenum">
              <a:rPr lang="en-US" smtClean="0"/>
              <a:pPr algn="ctr"/>
              <a:t>5</a:t>
            </a:fld>
            <a:endParaRPr lang="en-US" dirty="0"/>
          </a:p>
        </p:txBody>
      </p:sp>
      <p:sp>
        <p:nvSpPr>
          <p:cNvPr id="13" name="TextBox 12">
            <a:extLst>
              <a:ext uri="{FF2B5EF4-FFF2-40B4-BE49-F238E27FC236}">
                <a16:creationId xmlns:a16="http://schemas.microsoft.com/office/drawing/2014/main" id="{639D80FF-7ED4-C748-81CD-73C6D5CC92D4}"/>
              </a:ext>
            </a:extLst>
          </p:cNvPr>
          <p:cNvSpPr txBox="1"/>
          <p:nvPr/>
        </p:nvSpPr>
        <p:spPr>
          <a:xfrm>
            <a:off x="336823" y="5688222"/>
            <a:ext cx="7635871" cy="523220"/>
          </a:xfrm>
          <a:prstGeom prst="rect">
            <a:avLst/>
          </a:prstGeom>
          <a:noFill/>
        </p:spPr>
        <p:txBody>
          <a:bodyPr wrap="square" rtlCol="0">
            <a:spAutoFit/>
          </a:bodyPr>
          <a:lstStyle/>
          <a:p>
            <a:r>
              <a:rPr lang="en-US" sz="1400" dirty="0"/>
              <a:t>[1] A. </a:t>
            </a:r>
            <a:r>
              <a:rPr lang="en-US" sz="1400" dirty="0" err="1"/>
              <a:t>Bahulkar</a:t>
            </a:r>
            <a:r>
              <a:rPr lang="en-US" sz="1400" dirty="0"/>
              <a:t>, B. K. Szymanski, K. Chan, and O. </a:t>
            </a:r>
            <a:r>
              <a:rPr lang="en-US" sz="1400" dirty="0" err="1"/>
              <a:t>Lizardo</a:t>
            </a:r>
            <a:r>
              <a:rPr lang="en-US" sz="1400" dirty="0"/>
              <a:t> “Impact of attributes on group formation” in </a:t>
            </a:r>
            <a:r>
              <a:rPr lang="en-US" sz="1400" i="1" dirty="0"/>
              <a:t>2018 IEEE/ACM Inter. Conf. Adv. Soc. </a:t>
            </a:r>
            <a:r>
              <a:rPr lang="en-US" sz="1400" i="1" dirty="0" err="1"/>
              <a:t>Netw</a:t>
            </a:r>
            <a:r>
              <a:rPr lang="en-US" sz="1400" i="1" dirty="0"/>
              <a:t>. Anal. Min. </a:t>
            </a:r>
            <a:r>
              <a:rPr lang="en-US" sz="1400" dirty="0"/>
              <a:t>IEEE, Oct. 2018, pp. 1250-1257</a:t>
            </a:r>
          </a:p>
        </p:txBody>
      </p:sp>
      <p:pic>
        <p:nvPicPr>
          <p:cNvPr id="37" name="Graphic 36" descr="Man with solid fill">
            <a:extLst>
              <a:ext uri="{FF2B5EF4-FFF2-40B4-BE49-F238E27FC236}">
                <a16:creationId xmlns:a16="http://schemas.microsoft.com/office/drawing/2014/main" id="{8800AFEA-321A-F04C-9BF0-AA10EB6EC4C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164559" y="3969115"/>
            <a:ext cx="523221" cy="523221"/>
          </a:xfrm>
          <a:prstGeom prst="rect">
            <a:avLst/>
          </a:prstGeom>
        </p:spPr>
      </p:pic>
      <p:pic>
        <p:nvPicPr>
          <p:cNvPr id="38" name="Graphic 37" descr="Man with solid fill">
            <a:extLst>
              <a:ext uri="{FF2B5EF4-FFF2-40B4-BE49-F238E27FC236}">
                <a16:creationId xmlns:a16="http://schemas.microsoft.com/office/drawing/2014/main" id="{452704F7-7E8F-0749-8113-4506315F604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566519" y="3969115"/>
            <a:ext cx="523221" cy="523221"/>
          </a:xfrm>
          <a:prstGeom prst="rect">
            <a:avLst/>
          </a:prstGeom>
        </p:spPr>
      </p:pic>
      <p:pic>
        <p:nvPicPr>
          <p:cNvPr id="41" name="Graphic 40" descr="Man with solid fill">
            <a:extLst>
              <a:ext uri="{FF2B5EF4-FFF2-40B4-BE49-F238E27FC236}">
                <a16:creationId xmlns:a16="http://schemas.microsoft.com/office/drawing/2014/main" id="{4AAD7051-8652-AE4D-8B6E-134DB1C9BFF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987106" y="3969115"/>
            <a:ext cx="523221" cy="523221"/>
          </a:xfrm>
          <a:prstGeom prst="rect">
            <a:avLst/>
          </a:prstGeom>
        </p:spPr>
      </p:pic>
      <p:pic>
        <p:nvPicPr>
          <p:cNvPr id="47" name="Graphic 46" descr="Man with solid fill">
            <a:extLst>
              <a:ext uri="{FF2B5EF4-FFF2-40B4-BE49-F238E27FC236}">
                <a16:creationId xmlns:a16="http://schemas.microsoft.com/office/drawing/2014/main" id="{57819535-6F54-3448-B67B-A5EABA36D0A5}"/>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390742" y="3959243"/>
            <a:ext cx="523221" cy="523221"/>
          </a:xfrm>
          <a:prstGeom prst="rect">
            <a:avLst/>
          </a:prstGeom>
        </p:spPr>
      </p:pic>
      <p:pic>
        <p:nvPicPr>
          <p:cNvPr id="56" name="Graphic 55" descr="Man with solid fill">
            <a:extLst>
              <a:ext uri="{FF2B5EF4-FFF2-40B4-BE49-F238E27FC236}">
                <a16:creationId xmlns:a16="http://schemas.microsoft.com/office/drawing/2014/main" id="{068267E8-54FB-954F-92A7-1A97079A0230}"/>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9777428" y="3959243"/>
            <a:ext cx="523221" cy="523221"/>
          </a:xfrm>
          <a:prstGeom prst="rect">
            <a:avLst/>
          </a:prstGeom>
        </p:spPr>
      </p:pic>
      <p:pic>
        <p:nvPicPr>
          <p:cNvPr id="58" name="Graphic 57" descr="Man with solid fill">
            <a:extLst>
              <a:ext uri="{FF2B5EF4-FFF2-40B4-BE49-F238E27FC236}">
                <a16:creationId xmlns:a16="http://schemas.microsoft.com/office/drawing/2014/main" id="{348AD8D4-A324-B648-9DC6-7598865CCEC4}"/>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0198015" y="3959243"/>
            <a:ext cx="523221" cy="523221"/>
          </a:xfrm>
          <a:prstGeom prst="rect">
            <a:avLst/>
          </a:prstGeom>
        </p:spPr>
      </p:pic>
      <p:cxnSp>
        <p:nvCxnSpPr>
          <p:cNvPr id="59" name="Straight Connector 58">
            <a:extLst>
              <a:ext uri="{FF2B5EF4-FFF2-40B4-BE49-F238E27FC236}">
                <a16:creationId xmlns:a16="http://schemas.microsoft.com/office/drawing/2014/main" id="{B3CE49B2-FE03-6948-A325-363324EBBBBB}"/>
              </a:ext>
            </a:extLst>
          </p:cNvPr>
          <p:cNvCxnSpPr>
            <a:cxnSpLocks/>
            <a:stCxn id="61" idx="2"/>
            <a:endCxn id="37" idx="0"/>
          </p:cNvCxnSpPr>
          <p:nvPr/>
        </p:nvCxnSpPr>
        <p:spPr>
          <a:xfrm flipH="1">
            <a:off x="8426170" y="3150142"/>
            <a:ext cx="232359" cy="818973"/>
          </a:xfrm>
          <a:prstGeom prst="line">
            <a:avLst/>
          </a:prstGeom>
        </p:spPr>
        <p:style>
          <a:lnRef idx="3">
            <a:schemeClr val="dk1"/>
          </a:lnRef>
          <a:fillRef idx="0">
            <a:schemeClr val="dk1"/>
          </a:fillRef>
          <a:effectRef idx="2">
            <a:schemeClr val="dk1"/>
          </a:effectRef>
          <a:fontRef idx="minor">
            <a:schemeClr val="tx1"/>
          </a:fontRef>
        </p:style>
      </p:cxnSp>
      <p:sp>
        <p:nvSpPr>
          <p:cNvPr id="61" name="Rectangle 60">
            <a:extLst>
              <a:ext uri="{FF2B5EF4-FFF2-40B4-BE49-F238E27FC236}">
                <a16:creationId xmlns:a16="http://schemas.microsoft.com/office/drawing/2014/main" id="{82904F99-46C2-6747-92C0-685C71DB68F0}"/>
              </a:ext>
            </a:extLst>
          </p:cNvPr>
          <p:cNvSpPr/>
          <p:nvPr/>
        </p:nvSpPr>
        <p:spPr>
          <a:xfrm>
            <a:off x="7991487" y="2627628"/>
            <a:ext cx="1334083" cy="5225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Component 1</a:t>
            </a:r>
          </a:p>
        </p:txBody>
      </p:sp>
      <p:sp>
        <p:nvSpPr>
          <p:cNvPr id="62" name="Rectangle 61">
            <a:extLst>
              <a:ext uri="{FF2B5EF4-FFF2-40B4-BE49-F238E27FC236}">
                <a16:creationId xmlns:a16="http://schemas.microsoft.com/office/drawing/2014/main" id="{E00A0DBA-34A9-AF4B-84E4-D5D97E987A03}"/>
              </a:ext>
            </a:extLst>
          </p:cNvPr>
          <p:cNvSpPr/>
          <p:nvPr/>
        </p:nvSpPr>
        <p:spPr>
          <a:xfrm>
            <a:off x="9633607" y="2627628"/>
            <a:ext cx="1334083" cy="52251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Component 2</a:t>
            </a:r>
          </a:p>
        </p:txBody>
      </p:sp>
      <p:sp>
        <p:nvSpPr>
          <p:cNvPr id="63" name="Rectangle 62">
            <a:extLst>
              <a:ext uri="{FF2B5EF4-FFF2-40B4-BE49-F238E27FC236}">
                <a16:creationId xmlns:a16="http://schemas.microsoft.com/office/drawing/2014/main" id="{07992E30-B625-6345-A0FA-300F5A4A716B}"/>
              </a:ext>
            </a:extLst>
          </p:cNvPr>
          <p:cNvSpPr/>
          <p:nvPr/>
        </p:nvSpPr>
        <p:spPr>
          <a:xfrm>
            <a:off x="8723700" y="1557270"/>
            <a:ext cx="1334083" cy="52251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Group</a:t>
            </a:r>
          </a:p>
        </p:txBody>
      </p:sp>
      <p:cxnSp>
        <p:nvCxnSpPr>
          <p:cNvPr id="65" name="Straight Connector 64">
            <a:extLst>
              <a:ext uri="{FF2B5EF4-FFF2-40B4-BE49-F238E27FC236}">
                <a16:creationId xmlns:a16="http://schemas.microsoft.com/office/drawing/2014/main" id="{663A9443-C156-644F-8777-B45195577FED}"/>
              </a:ext>
            </a:extLst>
          </p:cNvPr>
          <p:cNvCxnSpPr>
            <a:cxnSpLocks/>
            <a:stCxn id="61" idx="2"/>
            <a:endCxn id="38" idx="0"/>
          </p:cNvCxnSpPr>
          <p:nvPr/>
        </p:nvCxnSpPr>
        <p:spPr>
          <a:xfrm>
            <a:off x="8658529" y="3150142"/>
            <a:ext cx="169601" cy="818973"/>
          </a:xfrm>
          <a:prstGeom prst="line">
            <a:avLst/>
          </a:prstGeom>
        </p:spPr>
        <p:style>
          <a:lnRef idx="3">
            <a:schemeClr val="dk1"/>
          </a:lnRef>
          <a:fillRef idx="0">
            <a:schemeClr val="dk1"/>
          </a:fillRef>
          <a:effectRef idx="2">
            <a:schemeClr val="dk1"/>
          </a:effectRef>
          <a:fontRef idx="minor">
            <a:schemeClr val="tx1"/>
          </a:fontRef>
        </p:style>
      </p:cxnSp>
      <p:cxnSp>
        <p:nvCxnSpPr>
          <p:cNvPr id="66" name="Straight Connector 65">
            <a:extLst>
              <a:ext uri="{FF2B5EF4-FFF2-40B4-BE49-F238E27FC236}">
                <a16:creationId xmlns:a16="http://schemas.microsoft.com/office/drawing/2014/main" id="{B246E451-619B-D44C-B3FD-75F3B872507E}"/>
              </a:ext>
            </a:extLst>
          </p:cNvPr>
          <p:cNvCxnSpPr>
            <a:cxnSpLocks/>
            <a:stCxn id="61" idx="2"/>
            <a:endCxn id="41" idx="0"/>
          </p:cNvCxnSpPr>
          <p:nvPr/>
        </p:nvCxnSpPr>
        <p:spPr>
          <a:xfrm>
            <a:off x="8658529" y="3150142"/>
            <a:ext cx="590188" cy="818973"/>
          </a:xfrm>
          <a:prstGeom prst="line">
            <a:avLst/>
          </a:prstGeom>
        </p:spPr>
        <p:style>
          <a:lnRef idx="3">
            <a:schemeClr val="dk1"/>
          </a:lnRef>
          <a:fillRef idx="0">
            <a:schemeClr val="dk1"/>
          </a:fillRef>
          <a:effectRef idx="2">
            <a:schemeClr val="dk1"/>
          </a:effectRef>
          <a:fontRef idx="minor">
            <a:schemeClr val="tx1"/>
          </a:fontRef>
        </p:style>
      </p:cxnSp>
      <p:cxnSp>
        <p:nvCxnSpPr>
          <p:cNvPr id="67" name="Straight Connector 66">
            <a:extLst>
              <a:ext uri="{FF2B5EF4-FFF2-40B4-BE49-F238E27FC236}">
                <a16:creationId xmlns:a16="http://schemas.microsoft.com/office/drawing/2014/main" id="{BC70C88B-F064-5B46-9879-66BE284E3F50}"/>
              </a:ext>
            </a:extLst>
          </p:cNvPr>
          <p:cNvCxnSpPr>
            <a:cxnSpLocks/>
            <a:stCxn id="61" idx="2"/>
            <a:endCxn id="47" idx="0"/>
          </p:cNvCxnSpPr>
          <p:nvPr/>
        </p:nvCxnSpPr>
        <p:spPr>
          <a:xfrm>
            <a:off x="8658529" y="3150142"/>
            <a:ext cx="993824" cy="809101"/>
          </a:xfrm>
          <a:prstGeom prst="line">
            <a:avLst/>
          </a:prstGeom>
        </p:spPr>
        <p:style>
          <a:lnRef idx="3">
            <a:schemeClr val="dk1"/>
          </a:lnRef>
          <a:fillRef idx="0">
            <a:schemeClr val="dk1"/>
          </a:fillRef>
          <a:effectRef idx="2">
            <a:schemeClr val="dk1"/>
          </a:effectRef>
          <a:fontRef idx="minor">
            <a:schemeClr val="tx1"/>
          </a:fontRef>
        </p:style>
      </p:cxnSp>
      <p:cxnSp>
        <p:nvCxnSpPr>
          <p:cNvPr id="68" name="Straight Connector 67">
            <a:extLst>
              <a:ext uri="{FF2B5EF4-FFF2-40B4-BE49-F238E27FC236}">
                <a16:creationId xmlns:a16="http://schemas.microsoft.com/office/drawing/2014/main" id="{89F33343-818F-DC4B-AAEE-C67084D8FCAF}"/>
              </a:ext>
            </a:extLst>
          </p:cNvPr>
          <p:cNvCxnSpPr>
            <a:cxnSpLocks/>
            <a:stCxn id="61" idx="2"/>
            <a:endCxn id="56" idx="0"/>
          </p:cNvCxnSpPr>
          <p:nvPr/>
        </p:nvCxnSpPr>
        <p:spPr>
          <a:xfrm>
            <a:off x="8658529" y="3150142"/>
            <a:ext cx="1380510" cy="809101"/>
          </a:xfrm>
          <a:prstGeom prst="line">
            <a:avLst/>
          </a:prstGeom>
        </p:spPr>
        <p:style>
          <a:lnRef idx="3">
            <a:schemeClr val="dk1"/>
          </a:lnRef>
          <a:fillRef idx="0">
            <a:schemeClr val="dk1"/>
          </a:fillRef>
          <a:effectRef idx="2">
            <a:schemeClr val="dk1"/>
          </a:effectRef>
          <a:fontRef idx="minor">
            <a:schemeClr val="tx1"/>
          </a:fontRef>
        </p:style>
      </p:cxnSp>
      <p:cxnSp>
        <p:nvCxnSpPr>
          <p:cNvPr id="69" name="Straight Connector 68">
            <a:extLst>
              <a:ext uri="{FF2B5EF4-FFF2-40B4-BE49-F238E27FC236}">
                <a16:creationId xmlns:a16="http://schemas.microsoft.com/office/drawing/2014/main" id="{6098F0F4-A61C-EA4D-A43F-F5085B6FB074}"/>
              </a:ext>
            </a:extLst>
          </p:cNvPr>
          <p:cNvCxnSpPr>
            <a:cxnSpLocks/>
            <a:stCxn id="62" idx="2"/>
            <a:endCxn id="58" idx="0"/>
          </p:cNvCxnSpPr>
          <p:nvPr/>
        </p:nvCxnSpPr>
        <p:spPr>
          <a:xfrm>
            <a:off x="10300649" y="3150142"/>
            <a:ext cx="158977" cy="809101"/>
          </a:xfrm>
          <a:prstGeom prst="line">
            <a:avLst/>
          </a:prstGeom>
        </p:spPr>
        <p:style>
          <a:lnRef idx="3">
            <a:schemeClr val="dk1"/>
          </a:lnRef>
          <a:fillRef idx="0">
            <a:schemeClr val="dk1"/>
          </a:fillRef>
          <a:effectRef idx="2">
            <a:schemeClr val="dk1"/>
          </a:effectRef>
          <a:fontRef idx="minor">
            <a:schemeClr val="tx1"/>
          </a:fontRef>
        </p:style>
      </p:cxnSp>
      <p:cxnSp>
        <p:nvCxnSpPr>
          <p:cNvPr id="70" name="Straight Connector 69">
            <a:extLst>
              <a:ext uri="{FF2B5EF4-FFF2-40B4-BE49-F238E27FC236}">
                <a16:creationId xmlns:a16="http://schemas.microsoft.com/office/drawing/2014/main" id="{E3B9A76E-1CD6-1D47-83CE-DD8291140ABD}"/>
              </a:ext>
            </a:extLst>
          </p:cNvPr>
          <p:cNvCxnSpPr>
            <a:cxnSpLocks/>
            <a:stCxn id="62" idx="2"/>
            <a:endCxn id="56" idx="0"/>
          </p:cNvCxnSpPr>
          <p:nvPr/>
        </p:nvCxnSpPr>
        <p:spPr>
          <a:xfrm flipH="1">
            <a:off x="10039039" y="3150142"/>
            <a:ext cx="261610" cy="809101"/>
          </a:xfrm>
          <a:prstGeom prst="line">
            <a:avLst/>
          </a:prstGeom>
        </p:spPr>
        <p:style>
          <a:lnRef idx="3">
            <a:schemeClr val="dk1"/>
          </a:lnRef>
          <a:fillRef idx="0">
            <a:schemeClr val="dk1"/>
          </a:fillRef>
          <a:effectRef idx="2">
            <a:schemeClr val="dk1"/>
          </a:effectRef>
          <a:fontRef idx="minor">
            <a:schemeClr val="tx1"/>
          </a:fontRef>
        </p:style>
      </p:cxnSp>
      <p:cxnSp>
        <p:nvCxnSpPr>
          <p:cNvPr id="71" name="Straight Connector 70">
            <a:extLst>
              <a:ext uri="{FF2B5EF4-FFF2-40B4-BE49-F238E27FC236}">
                <a16:creationId xmlns:a16="http://schemas.microsoft.com/office/drawing/2014/main" id="{C9B330B2-208F-434C-8690-F757D4E61183}"/>
              </a:ext>
            </a:extLst>
          </p:cNvPr>
          <p:cNvCxnSpPr>
            <a:cxnSpLocks/>
            <a:stCxn id="62" idx="2"/>
            <a:endCxn id="47" idx="0"/>
          </p:cNvCxnSpPr>
          <p:nvPr/>
        </p:nvCxnSpPr>
        <p:spPr>
          <a:xfrm flipH="1">
            <a:off x="9652353" y="3150142"/>
            <a:ext cx="648296" cy="809101"/>
          </a:xfrm>
          <a:prstGeom prst="line">
            <a:avLst/>
          </a:prstGeom>
        </p:spPr>
        <p:style>
          <a:lnRef idx="3">
            <a:schemeClr val="dk1"/>
          </a:lnRef>
          <a:fillRef idx="0">
            <a:schemeClr val="dk1"/>
          </a:fillRef>
          <a:effectRef idx="2">
            <a:schemeClr val="dk1"/>
          </a:effectRef>
          <a:fontRef idx="minor">
            <a:schemeClr val="tx1"/>
          </a:fontRef>
        </p:style>
      </p:cxnSp>
      <p:cxnSp>
        <p:nvCxnSpPr>
          <p:cNvPr id="72" name="Straight Connector 71">
            <a:extLst>
              <a:ext uri="{FF2B5EF4-FFF2-40B4-BE49-F238E27FC236}">
                <a16:creationId xmlns:a16="http://schemas.microsoft.com/office/drawing/2014/main" id="{FE966964-A460-4246-89DB-AD325172A753}"/>
              </a:ext>
            </a:extLst>
          </p:cNvPr>
          <p:cNvCxnSpPr>
            <a:cxnSpLocks/>
            <a:stCxn id="62" idx="2"/>
            <a:endCxn id="41" idx="0"/>
          </p:cNvCxnSpPr>
          <p:nvPr/>
        </p:nvCxnSpPr>
        <p:spPr>
          <a:xfrm flipH="1">
            <a:off x="9248717" y="3150142"/>
            <a:ext cx="1051932" cy="818973"/>
          </a:xfrm>
          <a:prstGeom prst="line">
            <a:avLst/>
          </a:prstGeom>
        </p:spPr>
        <p:style>
          <a:lnRef idx="3">
            <a:schemeClr val="dk1"/>
          </a:lnRef>
          <a:fillRef idx="0">
            <a:schemeClr val="dk1"/>
          </a:fillRef>
          <a:effectRef idx="2">
            <a:schemeClr val="dk1"/>
          </a:effectRef>
          <a:fontRef idx="minor">
            <a:schemeClr val="tx1"/>
          </a:fontRef>
        </p:style>
      </p:cxnSp>
      <p:cxnSp>
        <p:nvCxnSpPr>
          <p:cNvPr id="73" name="Straight Connector 72">
            <a:extLst>
              <a:ext uri="{FF2B5EF4-FFF2-40B4-BE49-F238E27FC236}">
                <a16:creationId xmlns:a16="http://schemas.microsoft.com/office/drawing/2014/main" id="{5542108B-D446-6342-B368-F2948344C07C}"/>
              </a:ext>
            </a:extLst>
          </p:cNvPr>
          <p:cNvCxnSpPr>
            <a:cxnSpLocks/>
            <a:stCxn id="62" idx="2"/>
            <a:endCxn id="38" idx="0"/>
          </p:cNvCxnSpPr>
          <p:nvPr/>
        </p:nvCxnSpPr>
        <p:spPr>
          <a:xfrm flipH="1">
            <a:off x="8828130" y="3150142"/>
            <a:ext cx="1472519" cy="818973"/>
          </a:xfrm>
          <a:prstGeom prst="line">
            <a:avLst/>
          </a:prstGeom>
        </p:spPr>
        <p:style>
          <a:lnRef idx="3">
            <a:schemeClr val="dk1"/>
          </a:lnRef>
          <a:fillRef idx="0">
            <a:schemeClr val="dk1"/>
          </a:fillRef>
          <a:effectRef idx="2">
            <a:schemeClr val="dk1"/>
          </a:effectRef>
          <a:fontRef idx="minor">
            <a:schemeClr val="tx1"/>
          </a:fontRef>
        </p:style>
      </p:cxnSp>
      <p:cxnSp>
        <p:nvCxnSpPr>
          <p:cNvPr id="74" name="Straight Connector 73">
            <a:extLst>
              <a:ext uri="{FF2B5EF4-FFF2-40B4-BE49-F238E27FC236}">
                <a16:creationId xmlns:a16="http://schemas.microsoft.com/office/drawing/2014/main" id="{7EA80F12-5885-5F4B-8C93-95049BC063DF}"/>
              </a:ext>
            </a:extLst>
          </p:cNvPr>
          <p:cNvCxnSpPr>
            <a:cxnSpLocks/>
            <a:stCxn id="63" idx="2"/>
            <a:endCxn id="61" idx="0"/>
          </p:cNvCxnSpPr>
          <p:nvPr/>
        </p:nvCxnSpPr>
        <p:spPr>
          <a:xfrm flipH="1">
            <a:off x="8658529" y="2079784"/>
            <a:ext cx="732213" cy="547844"/>
          </a:xfrm>
          <a:prstGeom prst="line">
            <a:avLst/>
          </a:prstGeom>
        </p:spPr>
        <p:style>
          <a:lnRef idx="3">
            <a:schemeClr val="dk1"/>
          </a:lnRef>
          <a:fillRef idx="0">
            <a:schemeClr val="dk1"/>
          </a:fillRef>
          <a:effectRef idx="2">
            <a:schemeClr val="dk1"/>
          </a:effectRef>
          <a:fontRef idx="minor">
            <a:schemeClr val="tx1"/>
          </a:fontRef>
        </p:style>
      </p:cxnSp>
      <p:cxnSp>
        <p:nvCxnSpPr>
          <p:cNvPr id="75" name="Straight Connector 74">
            <a:extLst>
              <a:ext uri="{FF2B5EF4-FFF2-40B4-BE49-F238E27FC236}">
                <a16:creationId xmlns:a16="http://schemas.microsoft.com/office/drawing/2014/main" id="{02CEABD6-8A2B-F441-9497-DE70CA3ED557}"/>
              </a:ext>
            </a:extLst>
          </p:cNvPr>
          <p:cNvCxnSpPr>
            <a:cxnSpLocks/>
            <a:stCxn id="63" idx="2"/>
            <a:endCxn id="62" idx="0"/>
          </p:cNvCxnSpPr>
          <p:nvPr/>
        </p:nvCxnSpPr>
        <p:spPr>
          <a:xfrm>
            <a:off x="9390742" y="2079784"/>
            <a:ext cx="909907" cy="547844"/>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3081654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4A68E33-15E1-D04C-85DD-EDF15F7DEE0E}"/>
              </a:ext>
            </a:extLst>
          </p:cNvPr>
          <p:cNvPicPr/>
          <p:nvPr/>
        </p:nvPicPr>
        <p:blipFill>
          <a:blip r:embed="rId3"/>
          <a:stretch/>
        </p:blipFill>
        <p:spPr>
          <a:xfrm>
            <a:off x="14500" y="6325863"/>
            <a:ext cx="2743200" cy="493776"/>
          </a:xfrm>
          <a:prstGeom prst="rect">
            <a:avLst/>
          </a:prstGeom>
          <a:ln>
            <a:noFill/>
          </a:ln>
        </p:spPr>
      </p:pic>
      <p:sp>
        <p:nvSpPr>
          <p:cNvPr id="7" name="Slide Number Placeholder 13">
            <a:extLst>
              <a:ext uri="{FF2B5EF4-FFF2-40B4-BE49-F238E27FC236}">
                <a16:creationId xmlns:a16="http://schemas.microsoft.com/office/drawing/2014/main" id="{9DB0C2E2-AF19-774A-9CB0-15F9ED2E5978}"/>
              </a:ext>
            </a:extLst>
          </p:cNvPr>
          <p:cNvSpPr>
            <a:spLocks noGrp="1"/>
          </p:cNvSpPr>
          <p:nvPr>
            <p:ph type="sldNum" sz="quarter" idx="12"/>
          </p:nvPr>
        </p:nvSpPr>
        <p:spPr>
          <a:xfrm>
            <a:off x="9349636" y="6486077"/>
            <a:ext cx="2743200" cy="365125"/>
          </a:xfrm>
        </p:spPr>
        <p:txBody>
          <a:bodyPr/>
          <a:lstStyle/>
          <a:p>
            <a:pPr algn="ctr"/>
            <a:fld id="{5E1D2DF7-6972-1645-9CCD-4244C2539667}" type="slidenum">
              <a:rPr lang="en-US" smtClean="0"/>
              <a:pPr algn="ctr"/>
              <a:t>6</a:t>
            </a:fld>
            <a:endParaRPr lang="en-US" dirty="0"/>
          </a:p>
        </p:txBody>
      </p:sp>
      <p:pic>
        <p:nvPicPr>
          <p:cNvPr id="29" name="Picture 28" descr="Table&#10;&#10;Description automatically generated">
            <a:extLst>
              <a:ext uri="{FF2B5EF4-FFF2-40B4-BE49-F238E27FC236}">
                <a16:creationId xmlns:a16="http://schemas.microsoft.com/office/drawing/2014/main" id="{62F947AE-AB4C-E348-898E-179EC4B80EBA}"/>
              </a:ext>
            </a:extLst>
          </p:cNvPr>
          <p:cNvPicPr>
            <a:picLocks noChangeAspect="1"/>
          </p:cNvPicPr>
          <p:nvPr/>
        </p:nvPicPr>
        <p:blipFill rotWithShape="1">
          <a:blip r:embed="rId4"/>
          <a:srcRect l="11136" t="72968" r="11136"/>
          <a:stretch/>
        </p:blipFill>
        <p:spPr>
          <a:xfrm>
            <a:off x="2400842" y="3363659"/>
            <a:ext cx="7082765" cy="1212299"/>
          </a:xfrm>
          <a:prstGeom prst="rect">
            <a:avLst/>
          </a:prstGeom>
        </p:spPr>
      </p:pic>
      <p:sp>
        <p:nvSpPr>
          <p:cNvPr id="2" name="TextBox 1">
            <a:extLst>
              <a:ext uri="{FF2B5EF4-FFF2-40B4-BE49-F238E27FC236}">
                <a16:creationId xmlns:a16="http://schemas.microsoft.com/office/drawing/2014/main" id="{317F2DDD-0228-B24A-AAA8-1EF3B9DBC5FC}"/>
              </a:ext>
            </a:extLst>
          </p:cNvPr>
          <p:cNvSpPr txBox="1"/>
          <p:nvPr/>
        </p:nvSpPr>
        <p:spPr>
          <a:xfrm>
            <a:off x="2400842" y="1783400"/>
            <a:ext cx="7082765" cy="1015663"/>
          </a:xfrm>
          <a:prstGeom prst="rect">
            <a:avLst/>
          </a:prstGeom>
          <a:noFill/>
        </p:spPr>
        <p:txBody>
          <a:bodyPr wrap="square" rtlCol="0">
            <a:spAutoFit/>
          </a:bodyPr>
          <a:lstStyle/>
          <a:p>
            <a:r>
              <a:rPr lang="en-US" sz="2000" dirty="0"/>
              <a:t>Group properties and general statistic on the groups detected through hierarchical clustering for each of the available semesters in </a:t>
            </a:r>
            <a:r>
              <a:rPr lang="en-US" sz="2000" dirty="0" err="1"/>
              <a:t>NetSense</a:t>
            </a:r>
            <a:r>
              <a:rPr lang="en-US" sz="2000" dirty="0"/>
              <a:t>. Reproduced from [1].</a:t>
            </a:r>
          </a:p>
        </p:txBody>
      </p:sp>
      <p:sp>
        <p:nvSpPr>
          <p:cNvPr id="5" name="Title 1">
            <a:extLst>
              <a:ext uri="{FF2B5EF4-FFF2-40B4-BE49-F238E27FC236}">
                <a16:creationId xmlns:a16="http://schemas.microsoft.com/office/drawing/2014/main" id="{125CD53A-F613-544B-86DE-4B7FC89FD1FC}"/>
              </a:ext>
            </a:extLst>
          </p:cNvPr>
          <p:cNvSpPr txBox="1">
            <a:spLocks/>
          </p:cNvSpPr>
          <p:nvPr/>
        </p:nvSpPr>
        <p:spPr>
          <a:xfrm>
            <a:off x="167009" y="126084"/>
            <a:ext cx="1143209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C00000"/>
                </a:solidFill>
              </a:rPr>
              <a:t>Group detection</a:t>
            </a:r>
          </a:p>
        </p:txBody>
      </p:sp>
      <p:sp>
        <p:nvSpPr>
          <p:cNvPr id="18" name="TextBox 17">
            <a:extLst>
              <a:ext uri="{FF2B5EF4-FFF2-40B4-BE49-F238E27FC236}">
                <a16:creationId xmlns:a16="http://schemas.microsoft.com/office/drawing/2014/main" id="{D6273631-8D4C-1740-8BDF-419FEE1AC6F5}"/>
              </a:ext>
            </a:extLst>
          </p:cNvPr>
          <p:cNvSpPr txBox="1"/>
          <p:nvPr/>
        </p:nvSpPr>
        <p:spPr>
          <a:xfrm>
            <a:off x="336823" y="5688222"/>
            <a:ext cx="7635871" cy="523220"/>
          </a:xfrm>
          <a:prstGeom prst="rect">
            <a:avLst/>
          </a:prstGeom>
          <a:noFill/>
        </p:spPr>
        <p:txBody>
          <a:bodyPr wrap="square" rtlCol="0">
            <a:spAutoFit/>
          </a:bodyPr>
          <a:lstStyle/>
          <a:p>
            <a:r>
              <a:rPr lang="en-US" sz="1400" dirty="0"/>
              <a:t>[1] A. </a:t>
            </a:r>
            <a:r>
              <a:rPr lang="en-US" sz="1400" dirty="0" err="1"/>
              <a:t>Bahulkar</a:t>
            </a:r>
            <a:r>
              <a:rPr lang="en-US" sz="1400" dirty="0"/>
              <a:t>, B. K. Szymanski, K. Chan, and O. </a:t>
            </a:r>
            <a:r>
              <a:rPr lang="en-US" sz="1400" dirty="0" err="1"/>
              <a:t>Lizardo</a:t>
            </a:r>
            <a:r>
              <a:rPr lang="en-US" sz="1400" dirty="0"/>
              <a:t> “Impact of attributes on group formation” in </a:t>
            </a:r>
            <a:r>
              <a:rPr lang="en-US" sz="1400" i="1" dirty="0"/>
              <a:t>2018 IEEE/ACM Inter. Conf. Adv. Soc. </a:t>
            </a:r>
            <a:r>
              <a:rPr lang="en-US" sz="1400" i="1" dirty="0" err="1"/>
              <a:t>Netw</a:t>
            </a:r>
            <a:r>
              <a:rPr lang="en-US" sz="1400" i="1" dirty="0"/>
              <a:t>. Anal. Min. </a:t>
            </a:r>
            <a:r>
              <a:rPr lang="en-US" sz="1400" dirty="0"/>
              <a:t>IEEE, Oct. 2018, pp. 1250-1257</a:t>
            </a:r>
          </a:p>
        </p:txBody>
      </p:sp>
      <p:pic>
        <p:nvPicPr>
          <p:cNvPr id="3" name="Picture 2" descr="Table&#10;&#10;Description automatically generated">
            <a:extLst>
              <a:ext uri="{FF2B5EF4-FFF2-40B4-BE49-F238E27FC236}">
                <a16:creationId xmlns:a16="http://schemas.microsoft.com/office/drawing/2014/main" id="{F85D2A6A-FFE1-02CE-FB92-FED030CE9E43}"/>
              </a:ext>
            </a:extLst>
          </p:cNvPr>
          <p:cNvPicPr>
            <a:picLocks noChangeAspect="1"/>
          </p:cNvPicPr>
          <p:nvPr/>
        </p:nvPicPr>
        <p:blipFill rotWithShape="1">
          <a:blip r:embed="rId4"/>
          <a:srcRect l="11136" t="53824" r="11136" b="33053"/>
          <a:stretch/>
        </p:blipFill>
        <p:spPr>
          <a:xfrm>
            <a:off x="2400842" y="2773230"/>
            <a:ext cx="7082765" cy="588535"/>
          </a:xfrm>
          <a:prstGeom prst="rect">
            <a:avLst/>
          </a:prstGeom>
        </p:spPr>
      </p:pic>
      <p:cxnSp>
        <p:nvCxnSpPr>
          <p:cNvPr id="10" name="Straight Connector 9">
            <a:extLst>
              <a:ext uri="{FF2B5EF4-FFF2-40B4-BE49-F238E27FC236}">
                <a16:creationId xmlns:a16="http://schemas.microsoft.com/office/drawing/2014/main" id="{0B41622C-5D5D-CBF5-89F3-DBBA1E5F0554}"/>
              </a:ext>
            </a:extLst>
          </p:cNvPr>
          <p:cNvCxnSpPr>
            <a:cxnSpLocks/>
          </p:cNvCxnSpPr>
          <p:nvPr/>
        </p:nvCxnSpPr>
        <p:spPr>
          <a:xfrm>
            <a:off x="2471351" y="3361765"/>
            <a:ext cx="6963033"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8212555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6A33EE6-613A-A540-894D-506828E9F356}"/>
              </a:ext>
            </a:extLst>
          </p:cNvPr>
          <p:cNvSpPr txBox="1"/>
          <p:nvPr/>
        </p:nvSpPr>
        <p:spPr>
          <a:xfrm>
            <a:off x="324632" y="1145132"/>
            <a:ext cx="6337426" cy="4893647"/>
          </a:xfrm>
          <a:prstGeom prst="rect">
            <a:avLst/>
          </a:prstGeom>
          <a:noFill/>
        </p:spPr>
        <p:txBody>
          <a:bodyPr wrap="square" rtlCol="0">
            <a:spAutoFit/>
          </a:bodyPr>
          <a:lstStyle/>
          <a:p>
            <a:pPr marL="342900" indent="-342900">
              <a:buFont typeface="Arial" panose="020B0604020202020204" pitchFamily="34" charset="0"/>
              <a:buChar char="•"/>
            </a:pPr>
            <a:r>
              <a:rPr lang="en-US" sz="2400" dirty="0"/>
              <a:t>We identify groups that persist between semesters by finding the group matchings that have the greatest member overlap</a:t>
            </a:r>
          </a:p>
          <a:p>
            <a:pPr marL="342900" indent="-342900">
              <a:buFont typeface="Arial" panose="020B0604020202020204" pitchFamily="34" charset="0"/>
              <a:buChar char="•"/>
            </a:pPr>
            <a:r>
              <a:rPr lang="en-US" sz="2400" dirty="0"/>
              <a:t>The difference in members between previous semester groups and the next semester groups identifies which individuals left or joined the next semester groups</a:t>
            </a:r>
          </a:p>
          <a:p>
            <a:pPr marL="342900" indent="-342900">
              <a:buFont typeface="Arial" panose="020B0604020202020204" pitchFamily="34" charset="0"/>
              <a:buChar char="•"/>
            </a:pPr>
            <a:r>
              <a:rPr lang="en-US" sz="2400" dirty="0"/>
              <a:t>With this mapping and the demographic surveys from </a:t>
            </a:r>
            <a:r>
              <a:rPr lang="en-US" sz="2400" dirty="0" err="1"/>
              <a:t>NetSense</a:t>
            </a:r>
            <a:r>
              <a:rPr lang="en-US" sz="2400" dirty="0"/>
              <a:t>, we can investigate opinion alignments of the members in groups and how that affects subsequent membership changes using empirical validation</a:t>
            </a:r>
          </a:p>
          <a:p>
            <a:pPr marL="800100" lvl="1" indent="-342900">
              <a:buFont typeface="Arial" panose="020B0604020202020204" pitchFamily="34" charset="0"/>
              <a:buChar char="•"/>
            </a:pPr>
            <a:endParaRPr lang="en-US" sz="2400" dirty="0"/>
          </a:p>
        </p:txBody>
      </p:sp>
      <p:sp>
        <p:nvSpPr>
          <p:cNvPr id="5" name="Title 1">
            <a:extLst>
              <a:ext uri="{FF2B5EF4-FFF2-40B4-BE49-F238E27FC236}">
                <a16:creationId xmlns:a16="http://schemas.microsoft.com/office/drawing/2014/main" id="{8214D5BB-CB01-2E41-89CB-E0B34A769A14}"/>
              </a:ext>
            </a:extLst>
          </p:cNvPr>
          <p:cNvSpPr txBox="1">
            <a:spLocks/>
          </p:cNvSpPr>
          <p:nvPr/>
        </p:nvSpPr>
        <p:spPr>
          <a:xfrm>
            <a:off x="167009" y="126084"/>
            <a:ext cx="1143209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C00000"/>
                </a:solidFill>
              </a:rPr>
              <a:t>Group detection</a:t>
            </a:r>
          </a:p>
        </p:txBody>
      </p:sp>
      <p:pic>
        <p:nvPicPr>
          <p:cNvPr id="6" name="Picture 5">
            <a:extLst>
              <a:ext uri="{FF2B5EF4-FFF2-40B4-BE49-F238E27FC236}">
                <a16:creationId xmlns:a16="http://schemas.microsoft.com/office/drawing/2014/main" id="{BDC21BD2-39CA-F24C-BD81-52CC2CB961CF}"/>
              </a:ext>
            </a:extLst>
          </p:cNvPr>
          <p:cNvPicPr/>
          <p:nvPr/>
        </p:nvPicPr>
        <p:blipFill>
          <a:blip r:embed="rId2"/>
          <a:stretch/>
        </p:blipFill>
        <p:spPr>
          <a:xfrm>
            <a:off x="14500" y="6325863"/>
            <a:ext cx="2743200" cy="493776"/>
          </a:xfrm>
          <a:prstGeom prst="rect">
            <a:avLst/>
          </a:prstGeom>
          <a:ln>
            <a:noFill/>
          </a:ln>
        </p:spPr>
      </p:pic>
      <p:sp>
        <p:nvSpPr>
          <p:cNvPr id="7" name="Slide Number Placeholder 13">
            <a:extLst>
              <a:ext uri="{FF2B5EF4-FFF2-40B4-BE49-F238E27FC236}">
                <a16:creationId xmlns:a16="http://schemas.microsoft.com/office/drawing/2014/main" id="{92CF118B-191C-564D-9602-AD3B49D71A9C}"/>
              </a:ext>
            </a:extLst>
          </p:cNvPr>
          <p:cNvSpPr>
            <a:spLocks noGrp="1"/>
          </p:cNvSpPr>
          <p:nvPr>
            <p:ph type="sldNum" sz="quarter" idx="12"/>
          </p:nvPr>
        </p:nvSpPr>
        <p:spPr>
          <a:xfrm>
            <a:off x="9349636" y="6486077"/>
            <a:ext cx="2743200" cy="365125"/>
          </a:xfrm>
        </p:spPr>
        <p:txBody>
          <a:bodyPr/>
          <a:lstStyle/>
          <a:p>
            <a:pPr algn="ctr"/>
            <a:fld id="{5E1D2DF7-6972-1645-9CCD-4244C2539667}" type="slidenum">
              <a:rPr lang="en-US" smtClean="0"/>
              <a:pPr algn="ctr"/>
              <a:t>7</a:t>
            </a:fld>
            <a:endParaRPr lang="en-US" dirty="0"/>
          </a:p>
        </p:txBody>
      </p:sp>
      <p:pic>
        <p:nvPicPr>
          <p:cNvPr id="29" name="Graphic 28" descr="Man with solid fill">
            <a:extLst>
              <a:ext uri="{FF2B5EF4-FFF2-40B4-BE49-F238E27FC236}">
                <a16:creationId xmlns:a16="http://schemas.microsoft.com/office/drawing/2014/main" id="{9097309B-72A2-6F44-AB5B-0B6B73FB6D6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632569" y="870762"/>
            <a:ext cx="457200" cy="457200"/>
          </a:xfrm>
          <a:prstGeom prst="rect">
            <a:avLst/>
          </a:prstGeom>
        </p:spPr>
      </p:pic>
      <p:pic>
        <p:nvPicPr>
          <p:cNvPr id="30" name="Graphic 29" descr="Man with solid fill">
            <a:extLst>
              <a:ext uri="{FF2B5EF4-FFF2-40B4-BE49-F238E27FC236}">
                <a16:creationId xmlns:a16="http://schemas.microsoft.com/office/drawing/2014/main" id="{7412C070-096D-3A46-BF01-07824361847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403969" y="1076413"/>
            <a:ext cx="457200" cy="457200"/>
          </a:xfrm>
          <a:prstGeom prst="rect">
            <a:avLst/>
          </a:prstGeom>
        </p:spPr>
      </p:pic>
      <p:pic>
        <p:nvPicPr>
          <p:cNvPr id="31" name="Graphic 30" descr="Man with solid fill">
            <a:extLst>
              <a:ext uri="{FF2B5EF4-FFF2-40B4-BE49-F238E27FC236}">
                <a16:creationId xmlns:a16="http://schemas.microsoft.com/office/drawing/2014/main" id="{0542608D-B13A-A049-8EBD-C414CC54F02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798685" y="1305013"/>
            <a:ext cx="457200" cy="457200"/>
          </a:xfrm>
          <a:prstGeom prst="rect">
            <a:avLst/>
          </a:prstGeom>
        </p:spPr>
      </p:pic>
      <p:sp>
        <p:nvSpPr>
          <p:cNvPr id="32" name="Oval 31">
            <a:extLst>
              <a:ext uri="{FF2B5EF4-FFF2-40B4-BE49-F238E27FC236}">
                <a16:creationId xmlns:a16="http://schemas.microsoft.com/office/drawing/2014/main" id="{DF661DF5-A6FB-D941-84D7-BADAEE0BD42A}"/>
              </a:ext>
            </a:extLst>
          </p:cNvPr>
          <p:cNvSpPr/>
          <p:nvPr/>
        </p:nvSpPr>
        <p:spPr>
          <a:xfrm>
            <a:off x="9198387" y="665180"/>
            <a:ext cx="1325563" cy="1325563"/>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3" name="Straight Arrow Connector 32">
            <a:extLst>
              <a:ext uri="{FF2B5EF4-FFF2-40B4-BE49-F238E27FC236}">
                <a16:creationId xmlns:a16="http://schemas.microsoft.com/office/drawing/2014/main" id="{9E3E9778-861E-3B40-AB35-1E34E767670C}"/>
              </a:ext>
            </a:extLst>
          </p:cNvPr>
          <p:cNvCxnSpPr/>
          <p:nvPr/>
        </p:nvCxnSpPr>
        <p:spPr>
          <a:xfrm>
            <a:off x="8306643" y="939820"/>
            <a:ext cx="0" cy="4978360"/>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sp>
        <p:nvSpPr>
          <p:cNvPr id="34" name="TextBox 33">
            <a:extLst>
              <a:ext uri="{FF2B5EF4-FFF2-40B4-BE49-F238E27FC236}">
                <a16:creationId xmlns:a16="http://schemas.microsoft.com/office/drawing/2014/main" id="{42A9A749-D1BA-ED4E-AC67-553D38ECA3FF}"/>
              </a:ext>
            </a:extLst>
          </p:cNvPr>
          <p:cNvSpPr txBox="1"/>
          <p:nvPr/>
        </p:nvSpPr>
        <p:spPr>
          <a:xfrm>
            <a:off x="7981874" y="570202"/>
            <a:ext cx="649537" cy="369332"/>
          </a:xfrm>
          <a:prstGeom prst="rect">
            <a:avLst/>
          </a:prstGeom>
          <a:noFill/>
        </p:spPr>
        <p:txBody>
          <a:bodyPr wrap="none" rtlCol="0">
            <a:spAutoFit/>
          </a:bodyPr>
          <a:lstStyle/>
          <a:p>
            <a:pPr algn="ctr"/>
            <a:r>
              <a:rPr lang="en-US" dirty="0"/>
              <a:t>Time</a:t>
            </a:r>
          </a:p>
        </p:txBody>
      </p:sp>
      <p:pic>
        <p:nvPicPr>
          <p:cNvPr id="35" name="Graphic 34" descr="Man with solid fill">
            <a:extLst>
              <a:ext uri="{FF2B5EF4-FFF2-40B4-BE49-F238E27FC236}">
                <a16:creationId xmlns:a16="http://schemas.microsoft.com/office/drawing/2014/main" id="{4D5CC1C5-4416-EC44-8233-C61FC67A6DF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650903" y="2879324"/>
            <a:ext cx="457200" cy="457200"/>
          </a:xfrm>
          <a:prstGeom prst="rect">
            <a:avLst/>
          </a:prstGeom>
        </p:spPr>
      </p:pic>
      <p:pic>
        <p:nvPicPr>
          <p:cNvPr id="36" name="Graphic 35" descr="Man with solid fill">
            <a:extLst>
              <a:ext uri="{FF2B5EF4-FFF2-40B4-BE49-F238E27FC236}">
                <a16:creationId xmlns:a16="http://schemas.microsoft.com/office/drawing/2014/main" id="{95BCB96A-FDF1-764F-BAC7-6BFB65F85CD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422303" y="3084975"/>
            <a:ext cx="457200" cy="457200"/>
          </a:xfrm>
          <a:prstGeom prst="rect">
            <a:avLst/>
          </a:prstGeom>
        </p:spPr>
      </p:pic>
      <p:sp>
        <p:nvSpPr>
          <p:cNvPr id="38" name="Oval 37">
            <a:extLst>
              <a:ext uri="{FF2B5EF4-FFF2-40B4-BE49-F238E27FC236}">
                <a16:creationId xmlns:a16="http://schemas.microsoft.com/office/drawing/2014/main" id="{C97ABBDE-CB57-5D40-B42A-07AAFF68E1F2}"/>
              </a:ext>
            </a:extLst>
          </p:cNvPr>
          <p:cNvSpPr/>
          <p:nvPr/>
        </p:nvSpPr>
        <p:spPr>
          <a:xfrm>
            <a:off x="9216721" y="2673742"/>
            <a:ext cx="1325563" cy="1325563"/>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 name="Graphic 38" descr="Man with solid fill">
            <a:extLst>
              <a:ext uri="{FF2B5EF4-FFF2-40B4-BE49-F238E27FC236}">
                <a16:creationId xmlns:a16="http://schemas.microsoft.com/office/drawing/2014/main" id="{9F91A6EE-505F-6641-B100-E5AE655C4CA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650903" y="4883619"/>
            <a:ext cx="457200" cy="457200"/>
          </a:xfrm>
          <a:prstGeom prst="rect">
            <a:avLst/>
          </a:prstGeom>
        </p:spPr>
      </p:pic>
      <p:pic>
        <p:nvPicPr>
          <p:cNvPr id="40" name="Graphic 39" descr="Man with solid fill">
            <a:extLst>
              <a:ext uri="{FF2B5EF4-FFF2-40B4-BE49-F238E27FC236}">
                <a16:creationId xmlns:a16="http://schemas.microsoft.com/office/drawing/2014/main" id="{DF331491-9190-F846-98D3-59C239A5B85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422303" y="5089270"/>
            <a:ext cx="457200" cy="457200"/>
          </a:xfrm>
          <a:prstGeom prst="rect">
            <a:avLst/>
          </a:prstGeom>
        </p:spPr>
      </p:pic>
      <p:pic>
        <p:nvPicPr>
          <p:cNvPr id="41" name="Graphic 40" descr="Man with solid fill">
            <a:extLst>
              <a:ext uri="{FF2B5EF4-FFF2-40B4-BE49-F238E27FC236}">
                <a16:creationId xmlns:a16="http://schemas.microsoft.com/office/drawing/2014/main" id="{C15AD903-7478-224D-9EC7-462907EBE21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588419" y="5420626"/>
            <a:ext cx="457200" cy="457200"/>
          </a:xfrm>
          <a:prstGeom prst="rect">
            <a:avLst/>
          </a:prstGeom>
        </p:spPr>
      </p:pic>
      <p:sp>
        <p:nvSpPr>
          <p:cNvPr id="42" name="Oval 41">
            <a:extLst>
              <a:ext uri="{FF2B5EF4-FFF2-40B4-BE49-F238E27FC236}">
                <a16:creationId xmlns:a16="http://schemas.microsoft.com/office/drawing/2014/main" id="{C7C6D362-F8FB-464E-80B6-75F8FDC7E52B}"/>
              </a:ext>
            </a:extLst>
          </p:cNvPr>
          <p:cNvSpPr/>
          <p:nvPr/>
        </p:nvSpPr>
        <p:spPr>
          <a:xfrm>
            <a:off x="9216721" y="4678037"/>
            <a:ext cx="1325563" cy="1325563"/>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3" name="Graphic 42" descr="Man with solid fill">
            <a:extLst>
              <a:ext uri="{FF2B5EF4-FFF2-40B4-BE49-F238E27FC236}">
                <a16:creationId xmlns:a16="http://schemas.microsoft.com/office/drawing/2014/main" id="{748CABF0-6492-EE4F-81D2-50EBA1FF0E6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588419" y="3441823"/>
            <a:ext cx="457200" cy="457200"/>
          </a:xfrm>
          <a:prstGeom prst="rect">
            <a:avLst/>
          </a:prstGeom>
        </p:spPr>
      </p:pic>
      <p:cxnSp>
        <p:nvCxnSpPr>
          <p:cNvPr id="47" name="Straight Connector 46">
            <a:extLst>
              <a:ext uri="{FF2B5EF4-FFF2-40B4-BE49-F238E27FC236}">
                <a16:creationId xmlns:a16="http://schemas.microsoft.com/office/drawing/2014/main" id="{DF6EF31A-864D-5248-ADEF-7A454C08ACE5}"/>
              </a:ext>
            </a:extLst>
          </p:cNvPr>
          <p:cNvCxnSpPr>
            <a:cxnSpLocks/>
          </p:cNvCxnSpPr>
          <p:nvPr/>
        </p:nvCxnSpPr>
        <p:spPr>
          <a:xfrm flipH="1">
            <a:off x="8524512" y="2396674"/>
            <a:ext cx="3303188" cy="0"/>
          </a:xfrm>
          <a:prstGeom prst="line">
            <a:avLst/>
          </a:prstGeom>
          <a:ln w="38100" cap="rnd">
            <a:solidFill>
              <a:schemeClr val="tx1"/>
            </a:solidFill>
            <a:prstDash val="sysDash"/>
            <a:beve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F58E219B-5426-F644-8104-2A92F7E63020}"/>
              </a:ext>
            </a:extLst>
          </p:cNvPr>
          <p:cNvSpPr txBox="1"/>
          <p:nvPr/>
        </p:nvSpPr>
        <p:spPr>
          <a:xfrm>
            <a:off x="10594927" y="1079304"/>
            <a:ext cx="1232773" cy="369332"/>
          </a:xfrm>
          <a:prstGeom prst="rect">
            <a:avLst/>
          </a:prstGeom>
          <a:noFill/>
        </p:spPr>
        <p:txBody>
          <a:bodyPr wrap="none" rtlCol="0">
            <a:spAutoFit/>
          </a:bodyPr>
          <a:lstStyle/>
          <a:p>
            <a:r>
              <a:rPr lang="en-US" dirty="0"/>
              <a:t>Semester 1</a:t>
            </a:r>
          </a:p>
        </p:txBody>
      </p:sp>
      <p:cxnSp>
        <p:nvCxnSpPr>
          <p:cNvPr id="52" name="Straight Connector 51">
            <a:extLst>
              <a:ext uri="{FF2B5EF4-FFF2-40B4-BE49-F238E27FC236}">
                <a16:creationId xmlns:a16="http://schemas.microsoft.com/office/drawing/2014/main" id="{9E45CB06-079D-5743-8CD4-6C1714E0CD81}"/>
              </a:ext>
            </a:extLst>
          </p:cNvPr>
          <p:cNvCxnSpPr>
            <a:cxnSpLocks/>
          </p:cNvCxnSpPr>
          <p:nvPr/>
        </p:nvCxnSpPr>
        <p:spPr>
          <a:xfrm flipH="1">
            <a:off x="8524512" y="4346447"/>
            <a:ext cx="3303188" cy="0"/>
          </a:xfrm>
          <a:prstGeom prst="line">
            <a:avLst/>
          </a:prstGeom>
          <a:ln w="38100" cap="rnd">
            <a:solidFill>
              <a:schemeClr val="tx1"/>
            </a:solidFill>
            <a:prstDash val="sysDash"/>
            <a:beve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A4700285-F503-FD4C-8996-579E81EF030B}"/>
              </a:ext>
            </a:extLst>
          </p:cNvPr>
          <p:cNvSpPr txBox="1"/>
          <p:nvPr/>
        </p:nvSpPr>
        <p:spPr>
          <a:xfrm>
            <a:off x="10634595" y="3072491"/>
            <a:ext cx="1232773" cy="369332"/>
          </a:xfrm>
          <a:prstGeom prst="rect">
            <a:avLst/>
          </a:prstGeom>
          <a:noFill/>
        </p:spPr>
        <p:txBody>
          <a:bodyPr wrap="none" rtlCol="0">
            <a:spAutoFit/>
          </a:bodyPr>
          <a:lstStyle/>
          <a:p>
            <a:r>
              <a:rPr lang="en-US" dirty="0"/>
              <a:t>Semester 2</a:t>
            </a:r>
          </a:p>
        </p:txBody>
      </p:sp>
      <p:pic>
        <p:nvPicPr>
          <p:cNvPr id="54" name="Graphic 53" descr="Man with solid fill">
            <a:extLst>
              <a:ext uri="{FF2B5EF4-FFF2-40B4-BE49-F238E27FC236}">
                <a16:creationId xmlns:a16="http://schemas.microsoft.com/office/drawing/2014/main" id="{BA528C09-58A2-9148-9F2D-BA0AB76D5D2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856485" y="3308389"/>
            <a:ext cx="457200" cy="457200"/>
          </a:xfrm>
          <a:prstGeom prst="rect">
            <a:avLst/>
          </a:prstGeom>
        </p:spPr>
      </p:pic>
      <p:sp>
        <p:nvSpPr>
          <p:cNvPr id="55" name="TextBox 54">
            <a:extLst>
              <a:ext uri="{FF2B5EF4-FFF2-40B4-BE49-F238E27FC236}">
                <a16:creationId xmlns:a16="http://schemas.microsoft.com/office/drawing/2014/main" id="{E6C0D892-1822-5548-BE34-E134F70C1FA7}"/>
              </a:ext>
            </a:extLst>
          </p:cNvPr>
          <p:cNvSpPr txBox="1"/>
          <p:nvPr/>
        </p:nvSpPr>
        <p:spPr>
          <a:xfrm>
            <a:off x="10634594" y="5051294"/>
            <a:ext cx="1232773" cy="369332"/>
          </a:xfrm>
          <a:prstGeom prst="rect">
            <a:avLst/>
          </a:prstGeom>
          <a:noFill/>
        </p:spPr>
        <p:txBody>
          <a:bodyPr wrap="none" rtlCol="0">
            <a:spAutoFit/>
          </a:bodyPr>
          <a:lstStyle/>
          <a:p>
            <a:r>
              <a:rPr lang="en-US" dirty="0"/>
              <a:t>Semester 3</a:t>
            </a:r>
          </a:p>
        </p:txBody>
      </p:sp>
    </p:spTree>
    <p:extLst>
      <p:ext uri="{BB962C8B-B14F-4D97-AF65-F5344CB8AC3E}">
        <p14:creationId xmlns:p14="http://schemas.microsoft.com/office/powerpoint/2010/main" val="22849783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B9D10B7-CEF8-BC47-B1C9-E3BC82C2AB0C}"/>
              </a:ext>
            </a:extLst>
          </p:cNvPr>
          <p:cNvSpPr txBox="1"/>
          <p:nvPr/>
        </p:nvSpPr>
        <p:spPr>
          <a:xfrm>
            <a:off x="324632" y="1145132"/>
            <a:ext cx="7869342" cy="5324535"/>
          </a:xfrm>
          <a:prstGeom prst="rect">
            <a:avLst/>
          </a:prstGeom>
          <a:noFill/>
        </p:spPr>
        <p:txBody>
          <a:bodyPr wrap="square" rtlCol="0">
            <a:spAutoFit/>
          </a:bodyPr>
          <a:lstStyle/>
          <a:p>
            <a:pPr marL="342900" indent="-342900">
              <a:buFont typeface="Arial" panose="020B0604020202020204" pitchFamily="34" charset="0"/>
              <a:buChar char="•"/>
            </a:pPr>
            <a:r>
              <a:rPr lang="en-US" sz="2400" dirty="0"/>
              <a:t>This is where </a:t>
            </a:r>
            <a:r>
              <a:rPr lang="en-US" sz="2400" b="1" dirty="0"/>
              <a:t>value homophily </a:t>
            </a:r>
            <a:r>
              <a:rPr lang="en-US" sz="2400" dirty="0"/>
              <a:t>becomes useful for our research</a:t>
            </a:r>
            <a:endParaRPr lang="en-US" sz="2400" b="1" dirty="0"/>
          </a:p>
          <a:p>
            <a:pPr marL="342900" indent="-342900">
              <a:buFont typeface="Arial" panose="020B0604020202020204" pitchFamily="34" charset="0"/>
              <a:buChar char="•"/>
            </a:pPr>
            <a:r>
              <a:rPr lang="en-US" sz="2400" dirty="0"/>
              <a:t>Recall that value homophily dictates that individuals will be attracted to, or interact with, others that share common attributes</a:t>
            </a:r>
          </a:p>
          <a:p>
            <a:pPr marL="342900" indent="-342900">
              <a:buFont typeface="Arial" panose="020B0604020202020204" pitchFamily="34" charset="0"/>
              <a:buChar char="•"/>
            </a:pPr>
            <a:r>
              <a:rPr lang="en-US" sz="2400" dirty="0"/>
              <a:t>In [2], the authors found that five common topics in the NetSense surveys were found to be the most predictive of the formation of new social relationships:</a:t>
            </a:r>
          </a:p>
          <a:p>
            <a:pPr marL="800100" lvl="1" indent="-342900">
              <a:buFont typeface="Arial" panose="020B0604020202020204" pitchFamily="34" charset="0"/>
              <a:buChar char="•"/>
            </a:pPr>
            <a:r>
              <a:rPr lang="en-US" sz="2000" dirty="0"/>
              <a:t>General political orientation</a:t>
            </a:r>
          </a:p>
          <a:p>
            <a:pPr marL="800100" lvl="1" indent="-342900">
              <a:buFont typeface="Arial" panose="020B0604020202020204" pitchFamily="34" charset="0"/>
              <a:buChar char="•"/>
            </a:pPr>
            <a:r>
              <a:rPr lang="en-US" sz="2000" dirty="0"/>
              <a:t>Abortion</a:t>
            </a:r>
          </a:p>
          <a:p>
            <a:pPr marL="800100" lvl="1" indent="-342900">
              <a:buFont typeface="Arial" panose="020B0604020202020204" pitchFamily="34" charset="0"/>
              <a:buChar char="•"/>
            </a:pPr>
            <a:r>
              <a:rPr lang="en-US" sz="2000" dirty="0"/>
              <a:t>Marijuana usage</a:t>
            </a:r>
          </a:p>
          <a:p>
            <a:pPr marL="800100" lvl="1" indent="-342900">
              <a:buFont typeface="Arial" panose="020B0604020202020204" pitchFamily="34" charset="0"/>
              <a:buChar char="•"/>
            </a:pPr>
            <a:r>
              <a:rPr lang="en-US" sz="2000" dirty="0"/>
              <a:t>Gay marriage rights</a:t>
            </a:r>
          </a:p>
          <a:p>
            <a:pPr marL="800100" lvl="1" indent="-342900">
              <a:buFont typeface="Arial" panose="020B0604020202020204" pitchFamily="34" charset="0"/>
              <a:buChar char="•"/>
            </a:pPr>
            <a:r>
              <a:rPr lang="en-US" sz="2000" dirty="0"/>
              <a:t>Alcohol drinking habits</a:t>
            </a:r>
          </a:p>
          <a:p>
            <a:pPr marL="800100" lvl="1" indent="-342900">
              <a:buFont typeface="Arial" panose="020B0604020202020204" pitchFamily="34" charset="0"/>
              <a:buChar char="•"/>
            </a:pPr>
            <a:endParaRPr lang="en-US" sz="2400" dirty="0"/>
          </a:p>
          <a:p>
            <a:pPr marL="800100" lvl="1" indent="-342900">
              <a:buFont typeface="Arial" panose="020B0604020202020204" pitchFamily="34" charset="0"/>
              <a:buChar char="•"/>
            </a:pPr>
            <a:endParaRPr lang="en-US" sz="2400" dirty="0"/>
          </a:p>
        </p:txBody>
      </p:sp>
      <p:sp>
        <p:nvSpPr>
          <p:cNvPr id="5" name="Title 1">
            <a:extLst>
              <a:ext uri="{FF2B5EF4-FFF2-40B4-BE49-F238E27FC236}">
                <a16:creationId xmlns:a16="http://schemas.microsoft.com/office/drawing/2014/main" id="{2D81B296-4716-5A46-863F-A70321A75DCC}"/>
              </a:ext>
            </a:extLst>
          </p:cNvPr>
          <p:cNvSpPr txBox="1">
            <a:spLocks/>
          </p:cNvSpPr>
          <p:nvPr/>
        </p:nvSpPr>
        <p:spPr>
          <a:xfrm>
            <a:off x="167009" y="126084"/>
            <a:ext cx="1143209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C00000"/>
                </a:solidFill>
              </a:rPr>
              <a:t>Sociological processes in group dynamics</a:t>
            </a:r>
          </a:p>
        </p:txBody>
      </p:sp>
      <p:pic>
        <p:nvPicPr>
          <p:cNvPr id="6" name="Picture 5">
            <a:extLst>
              <a:ext uri="{FF2B5EF4-FFF2-40B4-BE49-F238E27FC236}">
                <a16:creationId xmlns:a16="http://schemas.microsoft.com/office/drawing/2014/main" id="{86B24230-5DF1-1045-B2F3-416C7F6F24AC}"/>
              </a:ext>
            </a:extLst>
          </p:cNvPr>
          <p:cNvPicPr/>
          <p:nvPr/>
        </p:nvPicPr>
        <p:blipFill>
          <a:blip r:embed="rId2"/>
          <a:stretch/>
        </p:blipFill>
        <p:spPr>
          <a:xfrm>
            <a:off x="14500" y="6325863"/>
            <a:ext cx="2743200" cy="493776"/>
          </a:xfrm>
          <a:prstGeom prst="rect">
            <a:avLst/>
          </a:prstGeom>
          <a:ln>
            <a:noFill/>
          </a:ln>
        </p:spPr>
      </p:pic>
      <p:sp>
        <p:nvSpPr>
          <p:cNvPr id="7" name="Slide Number Placeholder 13">
            <a:extLst>
              <a:ext uri="{FF2B5EF4-FFF2-40B4-BE49-F238E27FC236}">
                <a16:creationId xmlns:a16="http://schemas.microsoft.com/office/drawing/2014/main" id="{7103F427-4AFE-3C46-8CE1-638A1853F9FD}"/>
              </a:ext>
            </a:extLst>
          </p:cNvPr>
          <p:cNvSpPr>
            <a:spLocks noGrp="1"/>
          </p:cNvSpPr>
          <p:nvPr>
            <p:ph type="sldNum" sz="quarter" idx="12"/>
          </p:nvPr>
        </p:nvSpPr>
        <p:spPr>
          <a:xfrm>
            <a:off x="9349636" y="6486077"/>
            <a:ext cx="2743200" cy="365125"/>
          </a:xfrm>
        </p:spPr>
        <p:txBody>
          <a:bodyPr/>
          <a:lstStyle/>
          <a:p>
            <a:pPr algn="ctr"/>
            <a:fld id="{5E1D2DF7-6972-1645-9CCD-4244C2539667}" type="slidenum">
              <a:rPr lang="en-US" smtClean="0"/>
              <a:pPr algn="ctr"/>
              <a:t>8</a:t>
            </a:fld>
            <a:endParaRPr lang="en-US" dirty="0"/>
          </a:p>
        </p:txBody>
      </p:sp>
      <p:sp>
        <p:nvSpPr>
          <p:cNvPr id="28" name="TextBox 27">
            <a:extLst>
              <a:ext uri="{FF2B5EF4-FFF2-40B4-BE49-F238E27FC236}">
                <a16:creationId xmlns:a16="http://schemas.microsoft.com/office/drawing/2014/main" id="{3E8BF977-477C-A141-919D-6F6A72F1B3D9}"/>
              </a:ext>
            </a:extLst>
          </p:cNvPr>
          <p:cNvSpPr txBox="1"/>
          <p:nvPr/>
        </p:nvSpPr>
        <p:spPr>
          <a:xfrm>
            <a:off x="358076" y="5737743"/>
            <a:ext cx="10363160" cy="800219"/>
          </a:xfrm>
          <a:prstGeom prst="rect">
            <a:avLst/>
          </a:prstGeom>
          <a:noFill/>
        </p:spPr>
        <p:txBody>
          <a:bodyPr wrap="square" rtlCol="0">
            <a:spAutoFit/>
          </a:bodyPr>
          <a:lstStyle/>
          <a:p>
            <a:r>
              <a:rPr lang="en-US" sz="1400" dirty="0"/>
              <a:t>[2] A. </a:t>
            </a:r>
            <a:r>
              <a:rPr lang="en-US" sz="1400" dirty="0" err="1"/>
              <a:t>Bahulkar</a:t>
            </a:r>
            <a:r>
              <a:rPr lang="en-US" sz="1400" dirty="0"/>
              <a:t>, B. K. Szymanski, N. Chawla, O. </a:t>
            </a:r>
            <a:r>
              <a:rPr lang="en-US" sz="1400" dirty="0" err="1"/>
              <a:t>Lizardo</a:t>
            </a:r>
            <a:r>
              <a:rPr lang="en-US" sz="1400" dirty="0"/>
              <a:t>, and K. Chan, “Influence of personal preferences on link dynamics in social networks,” </a:t>
            </a:r>
            <a:r>
              <a:rPr lang="en-US" sz="1400" i="1" dirty="0"/>
              <a:t>J. Complex.</a:t>
            </a:r>
            <a:r>
              <a:rPr lang="en-US" sz="1400" dirty="0"/>
              <a:t>, vol. 2017, Sep. 2017.</a:t>
            </a:r>
          </a:p>
          <a:p>
            <a:endParaRPr lang="en-US" dirty="0"/>
          </a:p>
        </p:txBody>
      </p:sp>
      <p:pic>
        <p:nvPicPr>
          <p:cNvPr id="40" name="Graphic 39" descr="Man with solid fill">
            <a:extLst>
              <a:ext uri="{FF2B5EF4-FFF2-40B4-BE49-F238E27FC236}">
                <a16:creationId xmlns:a16="http://schemas.microsoft.com/office/drawing/2014/main" id="{44E191CC-CE16-6F63-303F-F4631617E3E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603694" y="2178418"/>
            <a:ext cx="457200" cy="457200"/>
          </a:xfrm>
          <a:prstGeom prst="rect">
            <a:avLst/>
          </a:prstGeom>
        </p:spPr>
      </p:pic>
      <p:sp>
        <p:nvSpPr>
          <p:cNvPr id="41" name="Oval 40">
            <a:extLst>
              <a:ext uri="{FF2B5EF4-FFF2-40B4-BE49-F238E27FC236}">
                <a16:creationId xmlns:a16="http://schemas.microsoft.com/office/drawing/2014/main" id="{CF49F87E-18FE-E389-F386-5A4B2688E6BA}"/>
              </a:ext>
            </a:extLst>
          </p:cNvPr>
          <p:cNvSpPr/>
          <p:nvPr/>
        </p:nvSpPr>
        <p:spPr>
          <a:xfrm>
            <a:off x="8810321" y="1933797"/>
            <a:ext cx="1325563" cy="1325563"/>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2" name="Graphic 41" descr="Man with solid fill">
            <a:extLst>
              <a:ext uri="{FF2B5EF4-FFF2-40B4-BE49-F238E27FC236}">
                <a16:creationId xmlns:a16="http://schemas.microsoft.com/office/drawing/2014/main" id="{6681CF42-6B3F-A611-0650-8737D6B54D3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413949" y="2606821"/>
            <a:ext cx="457200" cy="457200"/>
          </a:xfrm>
          <a:prstGeom prst="rect">
            <a:avLst/>
          </a:prstGeom>
        </p:spPr>
      </p:pic>
      <p:pic>
        <p:nvPicPr>
          <p:cNvPr id="43" name="Graphic 42" descr="Man with solid fill">
            <a:extLst>
              <a:ext uri="{FF2B5EF4-FFF2-40B4-BE49-F238E27FC236}">
                <a16:creationId xmlns:a16="http://schemas.microsoft.com/office/drawing/2014/main" id="{E01E9BD0-B8FE-FD9B-9E30-B0183C34D98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992885" y="2177066"/>
            <a:ext cx="457200" cy="457200"/>
          </a:xfrm>
          <a:prstGeom prst="rect">
            <a:avLst/>
          </a:prstGeom>
        </p:spPr>
      </p:pic>
      <p:pic>
        <p:nvPicPr>
          <p:cNvPr id="44" name="Graphic 43" descr="Man with solid fill">
            <a:extLst>
              <a:ext uri="{FF2B5EF4-FFF2-40B4-BE49-F238E27FC236}">
                <a16:creationId xmlns:a16="http://schemas.microsoft.com/office/drawing/2014/main" id="{8324731E-6D4E-59A6-A2DA-1F444C255F1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221485" y="2066350"/>
            <a:ext cx="457200" cy="457200"/>
          </a:xfrm>
          <a:prstGeom prst="rect">
            <a:avLst/>
          </a:prstGeom>
        </p:spPr>
      </p:pic>
      <p:pic>
        <p:nvPicPr>
          <p:cNvPr id="45" name="Graphic 44" descr="Man with solid fill">
            <a:extLst>
              <a:ext uri="{FF2B5EF4-FFF2-40B4-BE49-F238E27FC236}">
                <a16:creationId xmlns:a16="http://schemas.microsoft.com/office/drawing/2014/main" id="{A7F9F56B-073D-2CAD-A83D-4D5F59C75AC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141731" y="2657056"/>
            <a:ext cx="457200" cy="457200"/>
          </a:xfrm>
          <a:prstGeom prst="rect">
            <a:avLst/>
          </a:prstGeom>
        </p:spPr>
      </p:pic>
      <p:sp>
        <p:nvSpPr>
          <p:cNvPr id="46" name="Oval 45">
            <a:extLst>
              <a:ext uri="{FF2B5EF4-FFF2-40B4-BE49-F238E27FC236}">
                <a16:creationId xmlns:a16="http://schemas.microsoft.com/office/drawing/2014/main" id="{F39F3C24-80EC-619D-023F-736E5B9694F4}"/>
              </a:ext>
            </a:extLst>
          </p:cNvPr>
          <p:cNvSpPr/>
          <p:nvPr/>
        </p:nvSpPr>
        <p:spPr>
          <a:xfrm>
            <a:off x="10408102" y="1933797"/>
            <a:ext cx="1325563" cy="1325563"/>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7" name="Graphic 46" descr="Man with solid fill">
            <a:extLst>
              <a:ext uri="{FF2B5EF4-FFF2-40B4-BE49-F238E27FC236}">
                <a16:creationId xmlns:a16="http://schemas.microsoft.com/office/drawing/2014/main" id="{D293C6D3-7613-FE7A-213A-3B8B94AE87B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924532" y="2675018"/>
            <a:ext cx="457200" cy="457200"/>
          </a:xfrm>
          <a:prstGeom prst="rect">
            <a:avLst/>
          </a:prstGeom>
        </p:spPr>
      </p:pic>
      <p:pic>
        <p:nvPicPr>
          <p:cNvPr id="48" name="Graphic 47" descr="Man with solid fill">
            <a:extLst>
              <a:ext uri="{FF2B5EF4-FFF2-40B4-BE49-F238E27FC236}">
                <a16:creationId xmlns:a16="http://schemas.microsoft.com/office/drawing/2014/main" id="{BC39228E-8419-20C3-FEDA-97980590636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590666" y="2177066"/>
            <a:ext cx="457200" cy="457200"/>
          </a:xfrm>
          <a:prstGeom prst="rect">
            <a:avLst/>
          </a:prstGeom>
        </p:spPr>
      </p:pic>
      <p:pic>
        <p:nvPicPr>
          <p:cNvPr id="49" name="Graphic 48" descr="Man with solid fill">
            <a:extLst>
              <a:ext uri="{FF2B5EF4-FFF2-40B4-BE49-F238E27FC236}">
                <a16:creationId xmlns:a16="http://schemas.microsoft.com/office/drawing/2014/main" id="{790D03F6-26CE-5C88-77ED-465AEE28D0B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625400" y="2694042"/>
            <a:ext cx="457200" cy="457200"/>
          </a:xfrm>
          <a:prstGeom prst="rect">
            <a:avLst/>
          </a:prstGeom>
        </p:spPr>
      </p:pic>
      <p:pic>
        <p:nvPicPr>
          <p:cNvPr id="50" name="Graphic 49" descr="Man with solid fill">
            <a:extLst>
              <a:ext uri="{FF2B5EF4-FFF2-40B4-BE49-F238E27FC236}">
                <a16:creationId xmlns:a16="http://schemas.microsoft.com/office/drawing/2014/main" id="{35A85A09-F823-C56C-9489-2BF0427B363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801198" y="2021018"/>
            <a:ext cx="457200" cy="457200"/>
          </a:xfrm>
          <a:prstGeom prst="rect">
            <a:avLst/>
          </a:prstGeom>
        </p:spPr>
      </p:pic>
      <p:pic>
        <p:nvPicPr>
          <p:cNvPr id="51" name="Graphic 50" descr="Man with solid fill">
            <a:extLst>
              <a:ext uri="{FF2B5EF4-FFF2-40B4-BE49-F238E27FC236}">
                <a16:creationId xmlns:a16="http://schemas.microsoft.com/office/drawing/2014/main" id="{BEFD66FB-AA51-8B15-1855-11BEF162890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091484" y="2217818"/>
            <a:ext cx="457200" cy="457200"/>
          </a:xfrm>
          <a:prstGeom prst="rect">
            <a:avLst/>
          </a:prstGeom>
        </p:spPr>
      </p:pic>
      <p:pic>
        <p:nvPicPr>
          <p:cNvPr id="52" name="Graphic 51" descr="Man with solid fill">
            <a:extLst>
              <a:ext uri="{FF2B5EF4-FFF2-40B4-BE49-F238E27FC236}">
                <a16:creationId xmlns:a16="http://schemas.microsoft.com/office/drawing/2014/main" id="{8C001E2A-47F2-0E9E-D515-6E4F3EB41BF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060894" y="4415518"/>
            <a:ext cx="457200" cy="457200"/>
          </a:xfrm>
          <a:prstGeom prst="rect">
            <a:avLst/>
          </a:prstGeom>
        </p:spPr>
      </p:pic>
      <p:cxnSp>
        <p:nvCxnSpPr>
          <p:cNvPr id="53" name="Straight Arrow Connector 52">
            <a:extLst>
              <a:ext uri="{FF2B5EF4-FFF2-40B4-BE49-F238E27FC236}">
                <a16:creationId xmlns:a16="http://schemas.microsoft.com/office/drawing/2014/main" id="{2695EC93-47FD-F97E-8CC8-42F0B05984D1}"/>
              </a:ext>
            </a:extLst>
          </p:cNvPr>
          <p:cNvCxnSpPr>
            <a:cxnSpLocks/>
            <a:stCxn id="52" idx="1"/>
            <a:endCxn id="41" idx="4"/>
          </p:cNvCxnSpPr>
          <p:nvPr/>
        </p:nvCxnSpPr>
        <p:spPr>
          <a:xfrm flipH="1" flipV="1">
            <a:off x="9473103" y="3259360"/>
            <a:ext cx="587791" cy="138475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54" name="Straight Arrow Connector 53">
            <a:extLst>
              <a:ext uri="{FF2B5EF4-FFF2-40B4-BE49-F238E27FC236}">
                <a16:creationId xmlns:a16="http://schemas.microsoft.com/office/drawing/2014/main" id="{41FD0FBA-6162-AE19-B845-EA96F0327B66}"/>
              </a:ext>
            </a:extLst>
          </p:cNvPr>
          <p:cNvCxnSpPr>
            <a:cxnSpLocks/>
            <a:stCxn id="52" idx="3"/>
            <a:endCxn id="46" idx="4"/>
          </p:cNvCxnSpPr>
          <p:nvPr/>
        </p:nvCxnSpPr>
        <p:spPr>
          <a:xfrm flipV="1">
            <a:off x="10518094" y="3259360"/>
            <a:ext cx="552790" cy="138475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pic>
        <p:nvPicPr>
          <p:cNvPr id="55" name="Graphic 54" descr="Question Mark with solid fill">
            <a:extLst>
              <a:ext uri="{FF2B5EF4-FFF2-40B4-BE49-F238E27FC236}">
                <a16:creationId xmlns:a16="http://schemas.microsoft.com/office/drawing/2014/main" id="{A1A4D240-B2CC-215C-846D-1E0DE05665B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060894" y="3874371"/>
            <a:ext cx="457200" cy="457200"/>
          </a:xfrm>
          <a:prstGeom prst="rect">
            <a:avLst/>
          </a:prstGeom>
        </p:spPr>
      </p:pic>
    </p:spTree>
    <p:extLst>
      <p:ext uri="{BB962C8B-B14F-4D97-AF65-F5344CB8AC3E}">
        <p14:creationId xmlns:p14="http://schemas.microsoft.com/office/powerpoint/2010/main" val="39958673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9B29182D-EE45-B940-BB3B-EDF97A5133FA}"/>
                  </a:ext>
                </a:extLst>
              </p:cNvPr>
              <p:cNvSpPr txBox="1"/>
              <p:nvPr/>
            </p:nvSpPr>
            <p:spPr>
              <a:xfrm>
                <a:off x="324632" y="1145132"/>
                <a:ext cx="8362168" cy="4524315"/>
              </a:xfrm>
              <a:prstGeom prst="rect">
                <a:avLst/>
              </a:prstGeom>
              <a:noFill/>
            </p:spPr>
            <p:txBody>
              <a:bodyPr wrap="square" rtlCol="0">
                <a:spAutoFit/>
              </a:bodyPr>
              <a:lstStyle/>
              <a:p>
                <a:pPr marL="342900" indent="-342900">
                  <a:buFont typeface="Arial" panose="020B0604020202020204" pitchFamily="34" charset="0"/>
                  <a:buChar char="•"/>
                </a:pPr>
                <a:r>
                  <a:rPr lang="en-US" sz="2400" dirty="0"/>
                  <a:t>We consider a set </a:t>
                </a:r>
                <a14:m>
                  <m:oMath xmlns:m="http://schemas.openxmlformats.org/officeDocument/2006/math">
                    <m:r>
                      <a:rPr lang="en-US" sz="2400" i="1" dirty="0">
                        <a:latin typeface="Cambria Math" panose="02040503050406030204" pitchFamily="18" charset="0"/>
                      </a:rPr>
                      <m:t>𝐴</m:t>
                    </m:r>
                    <m:r>
                      <a:rPr lang="en-US" sz="2400" i="1" dirty="0">
                        <a:latin typeface="Cambria Math" panose="02040503050406030204" pitchFamily="18" charset="0"/>
                      </a:rPr>
                      <m:t> </m:t>
                    </m:r>
                  </m:oMath>
                </a14:m>
                <a:r>
                  <a:rPr lang="en-US" sz="2400" dirty="0"/>
                  <a:t>of the five common topics (attributes) </a:t>
                </a:r>
              </a:p>
              <a:p>
                <a:pPr marL="342900" indent="-342900">
                  <a:buFont typeface="Arial" panose="020B0604020202020204" pitchFamily="34" charset="0"/>
                  <a:buChar char="•"/>
                </a:pPr>
                <a:r>
                  <a:rPr lang="en-US" sz="2400" dirty="0"/>
                  <a:t>Each attribute (excluding alcohol drinking habits) has three discrete modalities, or stances:</a:t>
                </a:r>
              </a:p>
              <a:p>
                <a:pPr marL="800100" lvl="1" indent="-342900">
                  <a:buFont typeface="Arial" panose="020B0604020202020204" pitchFamily="34" charset="0"/>
                  <a:buChar char="•"/>
                </a:pPr>
                <a:r>
                  <a:rPr lang="en-US" sz="2000" dirty="0"/>
                  <a:t>Liberal (represented mathematically as -1)</a:t>
                </a:r>
              </a:p>
              <a:p>
                <a:pPr marL="800100" lvl="1" indent="-342900">
                  <a:buFont typeface="Arial" panose="020B0604020202020204" pitchFamily="34" charset="0"/>
                  <a:buChar char="•"/>
                </a:pPr>
                <a:r>
                  <a:rPr lang="en-US" sz="2000" dirty="0"/>
                  <a:t>Neutral (0)</a:t>
                </a:r>
              </a:p>
              <a:p>
                <a:pPr marL="800100" lvl="1" indent="-342900">
                  <a:buFont typeface="Arial" panose="020B0604020202020204" pitchFamily="34" charset="0"/>
                  <a:buChar char="•"/>
                </a:pPr>
                <a:r>
                  <a:rPr lang="en-US" sz="2000" dirty="0"/>
                  <a:t>Conservative (1)</a:t>
                </a:r>
              </a:p>
              <a:p>
                <a:pPr marL="342900" indent="-342900">
                  <a:buFont typeface="Arial" panose="020B0604020202020204" pitchFamily="34" charset="0"/>
                  <a:buChar char="•"/>
                </a:pPr>
                <a:r>
                  <a:rPr lang="en-US" sz="2400" dirty="0"/>
                  <a:t>Alcohol drinking habits also has three stances as well, but they are measures of frequency: </a:t>
                </a:r>
              </a:p>
              <a:p>
                <a:pPr marL="800100" lvl="1" indent="-342900">
                  <a:buFont typeface="Arial" panose="020B0604020202020204" pitchFamily="34" charset="0"/>
                  <a:buChar char="•"/>
                </a:pPr>
                <a:r>
                  <a:rPr lang="en-US" sz="2000" dirty="0"/>
                  <a:t>None (-1)</a:t>
                </a:r>
              </a:p>
              <a:p>
                <a:pPr marL="800100" lvl="1" indent="-342900">
                  <a:buFont typeface="Arial" panose="020B0604020202020204" pitchFamily="34" charset="0"/>
                  <a:buChar char="•"/>
                </a:pPr>
                <a:r>
                  <a:rPr lang="en-US" sz="2000" dirty="0"/>
                  <a:t>Infrequent (0)</a:t>
                </a:r>
              </a:p>
              <a:p>
                <a:pPr marL="800100" lvl="1" indent="-342900">
                  <a:buFont typeface="Arial" panose="020B0604020202020204" pitchFamily="34" charset="0"/>
                  <a:buChar char="•"/>
                </a:pPr>
                <a:r>
                  <a:rPr lang="en-US" sz="2000" dirty="0"/>
                  <a:t>Frequent (1)</a:t>
                </a:r>
              </a:p>
              <a:p>
                <a:pPr marL="800100" lvl="1" indent="-342900">
                  <a:buFont typeface="Arial" panose="020B0604020202020204" pitchFamily="34" charset="0"/>
                  <a:buChar char="•"/>
                </a:pPr>
                <a:endParaRPr lang="en-US" sz="2400" dirty="0"/>
              </a:p>
              <a:p>
                <a:pPr marL="800100" lvl="1" indent="-342900">
                  <a:buFont typeface="Arial" panose="020B0604020202020204" pitchFamily="34" charset="0"/>
                  <a:buChar char="•"/>
                </a:pPr>
                <a:endParaRPr lang="en-US" sz="2400" dirty="0"/>
              </a:p>
            </p:txBody>
          </p:sp>
        </mc:Choice>
        <mc:Fallback xmlns="">
          <p:sp>
            <p:nvSpPr>
              <p:cNvPr id="4" name="TextBox 3">
                <a:extLst>
                  <a:ext uri="{FF2B5EF4-FFF2-40B4-BE49-F238E27FC236}">
                    <a16:creationId xmlns:a16="http://schemas.microsoft.com/office/drawing/2014/main" id="{9B29182D-EE45-B940-BB3B-EDF97A5133FA}"/>
                  </a:ext>
                </a:extLst>
              </p:cNvPr>
              <p:cNvSpPr txBox="1">
                <a:spLocks noRot="1" noChangeAspect="1" noMove="1" noResize="1" noEditPoints="1" noAdjustHandles="1" noChangeArrowheads="1" noChangeShapeType="1" noTextEdit="1"/>
              </p:cNvSpPr>
              <p:nvPr/>
            </p:nvSpPr>
            <p:spPr>
              <a:xfrm>
                <a:off x="324632" y="1145132"/>
                <a:ext cx="8362168" cy="4524315"/>
              </a:xfrm>
              <a:prstGeom prst="rect">
                <a:avLst/>
              </a:prstGeom>
              <a:blipFill>
                <a:blip r:embed="rId2"/>
                <a:stretch>
                  <a:fillRect l="-910" t="-840" r="-455"/>
                </a:stretch>
              </a:blipFill>
            </p:spPr>
            <p:txBody>
              <a:bodyPr/>
              <a:lstStyle/>
              <a:p>
                <a:r>
                  <a:rPr lang="en-US">
                    <a:noFill/>
                  </a:rPr>
                  <a:t> </a:t>
                </a:r>
              </a:p>
            </p:txBody>
          </p:sp>
        </mc:Fallback>
      </mc:AlternateContent>
      <p:sp>
        <p:nvSpPr>
          <p:cNvPr id="5" name="Title 1">
            <a:extLst>
              <a:ext uri="{FF2B5EF4-FFF2-40B4-BE49-F238E27FC236}">
                <a16:creationId xmlns:a16="http://schemas.microsoft.com/office/drawing/2014/main" id="{93A04C9A-E19E-C745-B82E-E4AA73B96145}"/>
              </a:ext>
            </a:extLst>
          </p:cNvPr>
          <p:cNvSpPr txBox="1">
            <a:spLocks/>
          </p:cNvSpPr>
          <p:nvPr/>
        </p:nvSpPr>
        <p:spPr>
          <a:xfrm>
            <a:off x="167009" y="126084"/>
            <a:ext cx="1143209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err="1">
                <a:solidFill>
                  <a:srgbClr val="C00000"/>
                </a:solidFill>
              </a:rPr>
              <a:t>NetSense</a:t>
            </a:r>
            <a:r>
              <a:rPr lang="en-US" dirty="0">
                <a:solidFill>
                  <a:srgbClr val="C00000"/>
                </a:solidFill>
              </a:rPr>
              <a:t> attributes</a:t>
            </a:r>
          </a:p>
        </p:txBody>
      </p:sp>
      <p:pic>
        <p:nvPicPr>
          <p:cNvPr id="6" name="Picture 5">
            <a:extLst>
              <a:ext uri="{FF2B5EF4-FFF2-40B4-BE49-F238E27FC236}">
                <a16:creationId xmlns:a16="http://schemas.microsoft.com/office/drawing/2014/main" id="{67BFF956-98CA-B544-B88B-44241157B03D}"/>
              </a:ext>
            </a:extLst>
          </p:cNvPr>
          <p:cNvPicPr/>
          <p:nvPr/>
        </p:nvPicPr>
        <p:blipFill>
          <a:blip r:embed="rId3"/>
          <a:stretch/>
        </p:blipFill>
        <p:spPr>
          <a:xfrm>
            <a:off x="14500" y="6325863"/>
            <a:ext cx="2743200" cy="493776"/>
          </a:xfrm>
          <a:prstGeom prst="rect">
            <a:avLst/>
          </a:prstGeom>
          <a:ln>
            <a:noFill/>
          </a:ln>
        </p:spPr>
      </p:pic>
      <p:sp>
        <p:nvSpPr>
          <p:cNvPr id="7" name="Slide Number Placeholder 13">
            <a:extLst>
              <a:ext uri="{FF2B5EF4-FFF2-40B4-BE49-F238E27FC236}">
                <a16:creationId xmlns:a16="http://schemas.microsoft.com/office/drawing/2014/main" id="{65ADB3B0-3491-EC43-B4D2-1B64EAC34F5D}"/>
              </a:ext>
            </a:extLst>
          </p:cNvPr>
          <p:cNvSpPr>
            <a:spLocks noGrp="1"/>
          </p:cNvSpPr>
          <p:nvPr>
            <p:ph type="sldNum" sz="quarter" idx="12"/>
          </p:nvPr>
        </p:nvSpPr>
        <p:spPr>
          <a:xfrm>
            <a:off x="9349636" y="6486077"/>
            <a:ext cx="2743200" cy="365125"/>
          </a:xfrm>
        </p:spPr>
        <p:txBody>
          <a:bodyPr/>
          <a:lstStyle/>
          <a:p>
            <a:pPr algn="ctr"/>
            <a:fld id="{5E1D2DF7-6972-1645-9CCD-4244C2539667}" type="slidenum">
              <a:rPr lang="en-US" smtClean="0"/>
              <a:pPr algn="ctr"/>
              <a:t>9</a:t>
            </a:fld>
            <a:endParaRPr lang="en-US" dirty="0"/>
          </a:p>
        </p:txBody>
      </p:sp>
    </p:spTree>
    <p:extLst>
      <p:ext uri="{BB962C8B-B14F-4D97-AF65-F5344CB8AC3E}">
        <p14:creationId xmlns:p14="http://schemas.microsoft.com/office/powerpoint/2010/main" val="7257906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2674</TotalTime>
  <Words>5453</Words>
  <Application>Microsoft Office PowerPoint</Application>
  <PresentationFormat>Widescreen</PresentationFormat>
  <Paragraphs>528</Paragraphs>
  <Slides>45</Slides>
  <Notes>28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45</vt:i4>
      </vt:variant>
    </vt:vector>
  </HeadingPairs>
  <TitlesOfParts>
    <vt:vector size="51" baseType="lpstr">
      <vt:lpstr>Arial</vt:lpstr>
      <vt:lpstr>Calibri</vt:lpstr>
      <vt:lpstr>Calibri Light</vt:lpstr>
      <vt:lpstr>Cambria Math</vt:lpstr>
      <vt:lpstr>Tahoma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Flamino</dc:creator>
  <cp:lastModifiedBy>Szymanski, Bolek</cp:lastModifiedBy>
  <cp:revision>29</cp:revision>
  <dcterms:created xsi:type="dcterms:W3CDTF">2023-10-24T19:48:43Z</dcterms:created>
  <dcterms:modified xsi:type="dcterms:W3CDTF">2023-10-30T13:05:11Z</dcterms:modified>
</cp:coreProperties>
</file>